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0" r:id="rId3"/>
    <p:sldId id="464" r:id="rId4"/>
    <p:sldId id="450" r:id="rId5"/>
    <p:sldId id="451" r:id="rId6"/>
    <p:sldId id="452" r:id="rId7"/>
    <p:sldId id="453" r:id="rId8"/>
    <p:sldId id="454" r:id="rId9"/>
    <p:sldId id="465" r:id="rId10"/>
    <p:sldId id="449" r:id="rId11"/>
    <p:sldId id="458" r:id="rId12"/>
    <p:sldId id="456" r:id="rId13"/>
    <p:sldId id="455" r:id="rId14"/>
    <p:sldId id="457" r:id="rId15"/>
    <p:sldId id="463" r:id="rId16"/>
    <p:sldId id="459" r:id="rId17"/>
    <p:sldId id="461" r:id="rId18"/>
    <p:sldId id="462" r:id="rId19"/>
    <p:sldId id="460" r:id="rId20"/>
    <p:sldId id="466" r:id="rId21"/>
    <p:sldId id="468" r:id="rId22"/>
    <p:sldId id="476" r:id="rId23"/>
    <p:sldId id="477" r:id="rId24"/>
    <p:sldId id="467" r:id="rId25"/>
    <p:sldId id="472" r:id="rId26"/>
    <p:sldId id="478" r:id="rId27"/>
    <p:sldId id="469" r:id="rId28"/>
    <p:sldId id="470" r:id="rId29"/>
    <p:sldId id="475" r:id="rId30"/>
    <p:sldId id="471" r:id="rId31"/>
    <p:sldId id="448" r:id="rId3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0E8D1"/>
          </a:solidFill>
        </a:fill>
      </a:tcStyle>
    </a:wholeTbl>
    <a:band2H>
      <a:tcTxStyle/>
      <a:tcStyle>
        <a:tcBdr/>
        <a:fill>
          <a:solidFill>
            <a:srgbClr val="F7F4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0F0F0"/>
          </a:solidFill>
        </a:fill>
      </a:tcStyle>
    </a:wholeTbl>
    <a:band2H>
      <a:tcTxStyle/>
      <a:tcStyle>
        <a:tcBdr/>
        <a:fill>
          <a:solidFill>
            <a:srgbClr val="F7F7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83847" autoAdjust="0"/>
  </p:normalViewPr>
  <p:slideViewPr>
    <p:cSldViewPr snapToObjects="1">
      <p:cViewPr varScale="1">
        <p:scale>
          <a:sx n="73" d="100"/>
          <a:sy n="73" d="100"/>
        </p:scale>
        <p:origin x="37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63112C-E76D-464F-82C1-06F60F365AC8}" type="doc">
      <dgm:prSet loTypeId="urn:microsoft.com/office/officeart/2005/8/layout/hProcess10" loCatId="process" qsTypeId="urn:microsoft.com/office/officeart/2005/8/quickstyle/simple1" qsCatId="simple" csTypeId="urn:microsoft.com/office/officeart/2005/8/colors/accent1_2" csCatId="accent1" phldr="1"/>
      <dgm:spPr/>
    </dgm:pt>
    <dgm:pt modelId="{D5C1B96E-FDD9-490B-86CE-6FA60CC4FDF7}">
      <dgm:prSet phldrT="[Text]"/>
      <dgm:spPr/>
      <dgm:t>
        <a:bodyPr/>
        <a:lstStyle/>
        <a:p>
          <a:r>
            <a:rPr lang="zh-CN" altLang="en-US">
              <a:latin typeface="+mn-lt"/>
              <a:ea typeface="+mn-ea"/>
              <a:cs typeface="+mn-ea"/>
              <a:sym typeface="+mn-lt"/>
            </a:rPr>
            <a:t>微生物组</a:t>
          </a:r>
          <a:br>
            <a:rPr lang="en-US" altLang="zh-CN">
              <a:latin typeface="+mn-lt"/>
              <a:ea typeface="+mn-ea"/>
              <a:cs typeface="+mn-ea"/>
              <a:sym typeface="+mn-lt"/>
            </a:rPr>
          </a:br>
          <a:r>
            <a:rPr lang="zh-CN" altLang="en-US">
              <a:latin typeface="+mn-lt"/>
              <a:ea typeface="+mn-ea"/>
              <a:cs typeface="+mn-ea"/>
              <a:sym typeface="+mn-lt"/>
            </a:rPr>
            <a:t>取样</a:t>
          </a:r>
          <a:endParaRPr lang="en-CA" dirty="0">
            <a:latin typeface="+mn-lt"/>
            <a:ea typeface="+mn-ea"/>
            <a:cs typeface="+mn-ea"/>
            <a:sym typeface="+mn-lt"/>
          </a:endParaRPr>
        </a:p>
      </dgm:t>
    </dgm:pt>
    <dgm:pt modelId="{1D7D35AC-9560-45A6-9512-E50345506A15}" type="parTrans" cxnId="{09088232-FE9F-41B5-A3D7-59A6B1FC2118}">
      <dgm:prSet/>
      <dgm:spPr/>
      <dgm:t>
        <a:bodyPr/>
        <a:lstStyle/>
        <a:p>
          <a:endParaRPr lang="en-CA">
            <a:latin typeface="Georgia" panose="02040502050405020303" pitchFamily="18" charset="0"/>
          </a:endParaRPr>
        </a:p>
      </dgm:t>
    </dgm:pt>
    <dgm:pt modelId="{81F0DBA8-A325-4310-92E9-C527B173FC0C}" type="sibTrans" cxnId="{09088232-FE9F-41B5-A3D7-59A6B1FC2118}">
      <dgm:prSet/>
      <dgm:spPr/>
      <dgm:t>
        <a:bodyPr/>
        <a:lstStyle/>
        <a:p>
          <a:endParaRPr lang="en-CA">
            <a:latin typeface="Georgia" panose="02040502050405020303" pitchFamily="18" charset="0"/>
          </a:endParaRPr>
        </a:p>
      </dgm:t>
    </dgm:pt>
    <dgm:pt modelId="{85C7DF05-1F26-465D-856C-3ECE605A6EC9}">
      <dgm:prSet phldrT="[Text]"/>
      <dgm:spPr/>
      <dgm:t>
        <a:bodyPr/>
        <a:lstStyle/>
        <a:p>
          <a:r>
            <a:rPr lang="zh-CN" altLang="en-US" dirty="0">
              <a:latin typeface="+mn-lt"/>
              <a:ea typeface="+mn-ea"/>
              <a:cs typeface="+mn-ea"/>
              <a:sym typeface="+mn-lt"/>
            </a:rPr>
            <a:t>数据处理</a:t>
          </a:r>
          <a:br>
            <a:rPr lang="en-US" altLang="zh-CN" dirty="0">
              <a:latin typeface="+mn-lt"/>
              <a:ea typeface="+mn-ea"/>
              <a:cs typeface="+mn-ea"/>
              <a:sym typeface="+mn-lt"/>
            </a:rPr>
          </a:br>
          <a:r>
            <a:rPr lang="zh-CN" altLang="en-US" dirty="0">
              <a:latin typeface="+mn-lt"/>
              <a:ea typeface="+mn-ea"/>
              <a:cs typeface="+mn-ea"/>
              <a:sym typeface="+mn-lt"/>
            </a:rPr>
            <a:t>质控定量</a:t>
          </a:r>
          <a:endParaRPr lang="en-CA" dirty="0">
            <a:latin typeface="+mn-lt"/>
            <a:ea typeface="+mn-ea"/>
            <a:cs typeface="+mn-ea"/>
            <a:sym typeface="+mn-lt"/>
          </a:endParaRPr>
        </a:p>
      </dgm:t>
    </dgm:pt>
    <dgm:pt modelId="{03C20ABD-8570-427D-9441-0AD6FF9110AC}" type="parTrans" cxnId="{97D00181-5C58-45FC-BCC4-67174625E62F}">
      <dgm:prSet/>
      <dgm:spPr/>
      <dgm:t>
        <a:bodyPr/>
        <a:lstStyle/>
        <a:p>
          <a:endParaRPr lang="en-CA">
            <a:latin typeface="Georgia" panose="02040502050405020303" pitchFamily="18" charset="0"/>
          </a:endParaRPr>
        </a:p>
      </dgm:t>
    </dgm:pt>
    <dgm:pt modelId="{1731F046-6C28-410D-BAF8-7A8278C53A6E}" type="sibTrans" cxnId="{97D00181-5C58-45FC-BCC4-67174625E62F}">
      <dgm:prSet/>
      <dgm:spPr/>
      <dgm:t>
        <a:bodyPr/>
        <a:lstStyle/>
        <a:p>
          <a:endParaRPr lang="en-CA">
            <a:latin typeface="Georgia" panose="02040502050405020303" pitchFamily="18" charset="0"/>
          </a:endParaRPr>
        </a:p>
      </dgm:t>
    </dgm:pt>
    <dgm:pt modelId="{11FEA05B-8EAD-4C26-8742-74BD1CD4E60E}">
      <dgm:prSet phldrT="[Text]"/>
      <dgm:spPr/>
      <dgm:t>
        <a:bodyPr/>
        <a:lstStyle/>
        <a:p>
          <a:r>
            <a:rPr lang="zh-CN" altLang="en-US">
              <a:latin typeface="+mn-lt"/>
              <a:ea typeface="+mn-ea"/>
              <a:cs typeface="+mn-ea"/>
              <a:sym typeface="+mn-lt"/>
            </a:rPr>
            <a:t>统计分析</a:t>
          </a:r>
          <a:br>
            <a:rPr lang="en-US" altLang="zh-CN">
              <a:latin typeface="+mn-lt"/>
              <a:ea typeface="+mn-ea"/>
              <a:cs typeface="+mn-ea"/>
              <a:sym typeface="+mn-lt"/>
            </a:rPr>
          </a:br>
          <a:r>
            <a:rPr lang="zh-CN" altLang="en-US">
              <a:latin typeface="+mn-lt"/>
              <a:ea typeface="+mn-ea"/>
              <a:cs typeface="+mn-ea"/>
              <a:sym typeface="+mn-lt"/>
            </a:rPr>
            <a:t>可视化</a:t>
          </a:r>
          <a:endParaRPr lang="en-CA" dirty="0">
            <a:latin typeface="+mn-lt"/>
            <a:ea typeface="+mn-ea"/>
            <a:cs typeface="+mn-ea"/>
            <a:sym typeface="+mn-lt"/>
          </a:endParaRPr>
        </a:p>
      </dgm:t>
    </dgm:pt>
    <dgm:pt modelId="{1E1614D7-7AC6-4978-971E-71DB728D7F49}" type="parTrans" cxnId="{B2E787BF-B7F8-48B1-9CD1-921AF2E16A1D}">
      <dgm:prSet/>
      <dgm:spPr/>
      <dgm:t>
        <a:bodyPr/>
        <a:lstStyle/>
        <a:p>
          <a:endParaRPr lang="en-CA">
            <a:latin typeface="Georgia" panose="02040502050405020303" pitchFamily="18" charset="0"/>
          </a:endParaRPr>
        </a:p>
      </dgm:t>
    </dgm:pt>
    <dgm:pt modelId="{8D8271D7-BAA8-4ECE-967A-2CF0AA29FC2D}" type="sibTrans" cxnId="{B2E787BF-B7F8-48B1-9CD1-921AF2E16A1D}">
      <dgm:prSet/>
      <dgm:spPr/>
      <dgm:t>
        <a:bodyPr/>
        <a:lstStyle/>
        <a:p>
          <a:endParaRPr lang="en-CA">
            <a:latin typeface="Georgia" panose="02040502050405020303" pitchFamily="18" charset="0"/>
          </a:endParaRPr>
        </a:p>
      </dgm:t>
    </dgm:pt>
    <dgm:pt modelId="{FF01F283-2C8A-46AF-A586-6064BFBE3C30}">
      <dgm:prSet/>
      <dgm:spPr/>
      <dgm:t>
        <a:bodyPr/>
        <a:lstStyle/>
        <a:p>
          <a:r>
            <a:rPr lang="en-CA">
              <a:latin typeface="+mn-lt"/>
              <a:ea typeface="+mn-ea"/>
              <a:cs typeface="+mn-ea"/>
              <a:sym typeface="+mn-lt"/>
            </a:rPr>
            <a:t>“</a:t>
          </a:r>
          <a:r>
            <a:rPr lang="zh-CN" altLang="en-US" dirty="0">
              <a:latin typeface="+mn-lt"/>
              <a:ea typeface="+mn-ea"/>
              <a:cs typeface="+mn-ea"/>
              <a:sym typeface="+mn-lt"/>
            </a:rPr>
            <a:t>宏组学</a:t>
          </a:r>
          <a:r>
            <a:rPr lang="en-CA">
              <a:latin typeface="+mn-lt"/>
              <a:ea typeface="+mn-ea"/>
              <a:cs typeface="+mn-ea"/>
              <a:sym typeface="+mn-lt"/>
            </a:rPr>
            <a:t>” </a:t>
          </a:r>
          <a:br>
            <a:rPr lang="en-CA">
              <a:latin typeface="+mn-lt"/>
              <a:ea typeface="+mn-ea"/>
              <a:cs typeface="+mn-ea"/>
              <a:sym typeface="+mn-lt"/>
            </a:rPr>
          </a:br>
          <a:r>
            <a:rPr lang="zh-CN" altLang="en-US">
              <a:latin typeface="+mn-lt"/>
              <a:ea typeface="+mn-ea"/>
              <a:cs typeface="+mn-ea"/>
              <a:sym typeface="+mn-lt"/>
            </a:rPr>
            <a:t>数据产出</a:t>
          </a:r>
          <a:endParaRPr lang="en-CA" dirty="0">
            <a:latin typeface="+mn-lt"/>
            <a:ea typeface="+mn-ea"/>
            <a:cs typeface="+mn-ea"/>
            <a:sym typeface="+mn-lt"/>
          </a:endParaRPr>
        </a:p>
      </dgm:t>
    </dgm:pt>
    <dgm:pt modelId="{4EF61647-74E6-4AE7-8DA5-66D6881D84A5}" type="parTrans" cxnId="{9290CD1B-D207-4BB8-9AAC-7799C6567B50}">
      <dgm:prSet/>
      <dgm:spPr/>
      <dgm:t>
        <a:bodyPr/>
        <a:lstStyle/>
        <a:p>
          <a:endParaRPr lang="en-CA">
            <a:latin typeface="Georgia" panose="02040502050405020303" pitchFamily="18" charset="0"/>
          </a:endParaRPr>
        </a:p>
      </dgm:t>
    </dgm:pt>
    <dgm:pt modelId="{CEC1AE3B-CB19-4D4C-81C1-5D956A3E59F2}" type="sibTrans" cxnId="{9290CD1B-D207-4BB8-9AAC-7799C6567B50}">
      <dgm:prSet/>
      <dgm:spPr/>
      <dgm:t>
        <a:bodyPr/>
        <a:lstStyle/>
        <a:p>
          <a:endParaRPr lang="en-CA">
            <a:latin typeface="Georgia" panose="02040502050405020303" pitchFamily="18" charset="0"/>
          </a:endParaRPr>
        </a:p>
      </dgm:t>
    </dgm:pt>
    <dgm:pt modelId="{E87A2ED6-585B-4CE6-A38E-A7AFA2E1AD50}" type="pres">
      <dgm:prSet presAssocID="{2C63112C-E76D-464F-82C1-06F60F365AC8}" presName="Name0" presStyleCnt="0">
        <dgm:presLayoutVars>
          <dgm:dir/>
          <dgm:resizeHandles val="exact"/>
        </dgm:presLayoutVars>
      </dgm:prSet>
      <dgm:spPr/>
    </dgm:pt>
    <dgm:pt modelId="{DD1DF836-7CBA-4C5A-B69A-5BF2563FB35E}" type="pres">
      <dgm:prSet presAssocID="{D5C1B96E-FDD9-490B-86CE-6FA60CC4FDF7}" presName="composite" presStyleCnt="0"/>
      <dgm:spPr/>
    </dgm:pt>
    <dgm:pt modelId="{82B84E34-8334-4806-BF06-EBB7C8CD44A6}" type="pres">
      <dgm:prSet presAssocID="{D5C1B96E-FDD9-490B-86CE-6FA60CC4FDF7}"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69B22028-631C-4845-89C4-B7C1C932F61C}" type="pres">
      <dgm:prSet presAssocID="{D5C1B96E-FDD9-490B-86CE-6FA60CC4FDF7}" presName="txNode" presStyleLbl="node1" presStyleIdx="0" presStyleCnt="4">
        <dgm:presLayoutVars>
          <dgm:bulletEnabled val="1"/>
        </dgm:presLayoutVars>
      </dgm:prSet>
      <dgm:spPr/>
    </dgm:pt>
    <dgm:pt modelId="{8B9B759D-F6BC-4B51-9038-ADE646B54377}" type="pres">
      <dgm:prSet presAssocID="{81F0DBA8-A325-4310-92E9-C527B173FC0C}" presName="sibTrans" presStyleLbl="sibTrans2D1" presStyleIdx="0" presStyleCnt="3"/>
      <dgm:spPr/>
    </dgm:pt>
    <dgm:pt modelId="{E2D36A00-C696-41F3-A516-D759C352324B}" type="pres">
      <dgm:prSet presAssocID="{81F0DBA8-A325-4310-92E9-C527B173FC0C}" presName="connTx" presStyleLbl="sibTrans2D1" presStyleIdx="0" presStyleCnt="3"/>
      <dgm:spPr/>
    </dgm:pt>
    <dgm:pt modelId="{6DD09BBF-9451-4485-9C84-EA8155229EE1}" type="pres">
      <dgm:prSet presAssocID="{FF01F283-2C8A-46AF-A586-6064BFBE3C30}" presName="composite" presStyleCnt="0"/>
      <dgm:spPr/>
    </dgm:pt>
    <dgm:pt modelId="{E4859DBD-FBC2-4AA5-8FE5-4B51CBDEF4BF}" type="pres">
      <dgm:prSet presAssocID="{FF01F283-2C8A-46AF-A586-6064BFBE3C30}" presName="imagSh"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dgm:spPr>
    </dgm:pt>
    <dgm:pt modelId="{FCC3C609-278B-41AF-A778-691265416071}" type="pres">
      <dgm:prSet presAssocID="{FF01F283-2C8A-46AF-A586-6064BFBE3C30}" presName="txNode" presStyleLbl="node1" presStyleIdx="1" presStyleCnt="4">
        <dgm:presLayoutVars>
          <dgm:bulletEnabled val="1"/>
        </dgm:presLayoutVars>
      </dgm:prSet>
      <dgm:spPr/>
    </dgm:pt>
    <dgm:pt modelId="{91C62072-FFB4-4043-865A-135F2948DFB9}" type="pres">
      <dgm:prSet presAssocID="{CEC1AE3B-CB19-4D4C-81C1-5D956A3E59F2}" presName="sibTrans" presStyleLbl="sibTrans2D1" presStyleIdx="1" presStyleCnt="3"/>
      <dgm:spPr/>
    </dgm:pt>
    <dgm:pt modelId="{D8BE3A45-33F5-4C6B-9716-E0E116375513}" type="pres">
      <dgm:prSet presAssocID="{CEC1AE3B-CB19-4D4C-81C1-5D956A3E59F2}" presName="connTx" presStyleLbl="sibTrans2D1" presStyleIdx="1" presStyleCnt="3"/>
      <dgm:spPr/>
    </dgm:pt>
    <dgm:pt modelId="{F6DF5285-1E2A-46C3-9923-4EC35444EBFE}" type="pres">
      <dgm:prSet presAssocID="{85C7DF05-1F26-465D-856C-3ECE605A6EC9}" presName="composite" presStyleCnt="0"/>
      <dgm:spPr/>
    </dgm:pt>
    <dgm:pt modelId="{A8B70D90-27DF-4CFF-B345-2275F2B43645}" type="pres">
      <dgm:prSet presAssocID="{85C7DF05-1F26-465D-856C-3ECE605A6EC9}" presName="imagSh" presStyleLbl="b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 r="-5000"/>
          </a:stretch>
        </a:blipFill>
      </dgm:spPr>
    </dgm:pt>
    <dgm:pt modelId="{292E7276-B226-48DA-A334-E02B49A8DFAA}" type="pres">
      <dgm:prSet presAssocID="{85C7DF05-1F26-465D-856C-3ECE605A6EC9}" presName="txNode" presStyleLbl="node1" presStyleIdx="2" presStyleCnt="4">
        <dgm:presLayoutVars>
          <dgm:bulletEnabled val="1"/>
        </dgm:presLayoutVars>
      </dgm:prSet>
      <dgm:spPr/>
    </dgm:pt>
    <dgm:pt modelId="{7BBE5B22-F15B-4277-BBE7-5BB8446A95F7}" type="pres">
      <dgm:prSet presAssocID="{1731F046-6C28-410D-BAF8-7A8278C53A6E}" presName="sibTrans" presStyleLbl="sibTrans2D1" presStyleIdx="2" presStyleCnt="3"/>
      <dgm:spPr/>
    </dgm:pt>
    <dgm:pt modelId="{261D993B-B8B3-42E5-812D-9F4A7E0568D7}" type="pres">
      <dgm:prSet presAssocID="{1731F046-6C28-410D-BAF8-7A8278C53A6E}" presName="connTx" presStyleLbl="sibTrans2D1" presStyleIdx="2" presStyleCnt="3"/>
      <dgm:spPr/>
    </dgm:pt>
    <dgm:pt modelId="{EC70B0B3-8CFD-408E-B30E-5E4C7CF62659}" type="pres">
      <dgm:prSet presAssocID="{11FEA05B-8EAD-4C26-8742-74BD1CD4E60E}" presName="composite" presStyleCnt="0"/>
      <dgm:spPr/>
    </dgm:pt>
    <dgm:pt modelId="{B37CF8D2-0F1E-4517-85AF-38BB46004284}" type="pres">
      <dgm:prSet presAssocID="{11FEA05B-8EAD-4C26-8742-74BD1CD4E60E}"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dgm:spPr>
    </dgm:pt>
    <dgm:pt modelId="{AECEFDD4-734A-4613-A5D7-D7CFFEEE4556}" type="pres">
      <dgm:prSet presAssocID="{11FEA05B-8EAD-4C26-8742-74BD1CD4E60E}" presName="txNode" presStyleLbl="node1" presStyleIdx="3" presStyleCnt="4">
        <dgm:presLayoutVars>
          <dgm:bulletEnabled val="1"/>
        </dgm:presLayoutVars>
      </dgm:prSet>
      <dgm:spPr/>
    </dgm:pt>
  </dgm:ptLst>
  <dgm:cxnLst>
    <dgm:cxn modelId="{FA3C1E00-C599-4C10-9302-9D2DEB3C4375}" type="presOf" srcId="{81F0DBA8-A325-4310-92E9-C527B173FC0C}" destId="{E2D36A00-C696-41F3-A516-D759C352324B}" srcOrd="1" destOrd="0" presId="urn:microsoft.com/office/officeart/2005/8/layout/hProcess10"/>
    <dgm:cxn modelId="{105B1913-EEF8-4B83-9B15-E1F93D1FC7DF}" type="presOf" srcId="{11FEA05B-8EAD-4C26-8742-74BD1CD4E60E}" destId="{AECEFDD4-734A-4613-A5D7-D7CFFEEE4556}" srcOrd="0" destOrd="0" presId="urn:microsoft.com/office/officeart/2005/8/layout/hProcess10"/>
    <dgm:cxn modelId="{9290CD1B-D207-4BB8-9AAC-7799C6567B50}" srcId="{2C63112C-E76D-464F-82C1-06F60F365AC8}" destId="{FF01F283-2C8A-46AF-A586-6064BFBE3C30}" srcOrd="1" destOrd="0" parTransId="{4EF61647-74E6-4AE7-8DA5-66D6881D84A5}" sibTransId="{CEC1AE3B-CB19-4D4C-81C1-5D956A3E59F2}"/>
    <dgm:cxn modelId="{244CDD2B-12F8-4378-915F-B7247C24509B}" type="presOf" srcId="{1731F046-6C28-410D-BAF8-7A8278C53A6E}" destId="{7BBE5B22-F15B-4277-BBE7-5BB8446A95F7}" srcOrd="0" destOrd="0" presId="urn:microsoft.com/office/officeart/2005/8/layout/hProcess10"/>
    <dgm:cxn modelId="{3381D72D-74BE-49E1-BC43-5E6BE851F02D}" type="presOf" srcId="{CEC1AE3B-CB19-4D4C-81C1-5D956A3E59F2}" destId="{D8BE3A45-33F5-4C6B-9716-E0E116375513}" srcOrd="1" destOrd="0" presId="urn:microsoft.com/office/officeart/2005/8/layout/hProcess10"/>
    <dgm:cxn modelId="{836EF92E-F0A5-4BFC-9BAD-7F8B2915849A}" type="presOf" srcId="{1731F046-6C28-410D-BAF8-7A8278C53A6E}" destId="{261D993B-B8B3-42E5-812D-9F4A7E0568D7}" srcOrd="1" destOrd="0" presId="urn:microsoft.com/office/officeart/2005/8/layout/hProcess10"/>
    <dgm:cxn modelId="{09088232-FE9F-41B5-A3D7-59A6B1FC2118}" srcId="{2C63112C-E76D-464F-82C1-06F60F365AC8}" destId="{D5C1B96E-FDD9-490B-86CE-6FA60CC4FDF7}" srcOrd="0" destOrd="0" parTransId="{1D7D35AC-9560-45A6-9512-E50345506A15}" sibTransId="{81F0DBA8-A325-4310-92E9-C527B173FC0C}"/>
    <dgm:cxn modelId="{D251F545-5813-4331-80A9-19BB20FD0CCA}" type="presOf" srcId="{85C7DF05-1F26-465D-856C-3ECE605A6EC9}" destId="{292E7276-B226-48DA-A334-E02B49A8DFAA}" srcOrd="0" destOrd="0" presId="urn:microsoft.com/office/officeart/2005/8/layout/hProcess10"/>
    <dgm:cxn modelId="{368A0E67-B5B3-43C8-9A60-E08C05D5B9D4}" type="presOf" srcId="{81F0DBA8-A325-4310-92E9-C527B173FC0C}" destId="{8B9B759D-F6BC-4B51-9038-ADE646B54377}" srcOrd="0" destOrd="0" presId="urn:microsoft.com/office/officeart/2005/8/layout/hProcess10"/>
    <dgm:cxn modelId="{EC6F054C-10FE-4C15-8BF8-8CEA826EA87D}" type="presOf" srcId="{D5C1B96E-FDD9-490B-86CE-6FA60CC4FDF7}" destId="{69B22028-631C-4845-89C4-B7C1C932F61C}" srcOrd="0" destOrd="0" presId="urn:microsoft.com/office/officeart/2005/8/layout/hProcess10"/>
    <dgm:cxn modelId="{2ED96B7B-48E2-4279-9EC3-64D4F781B9BC}" type="presOf" srcId="{2C63112C-E76D-464F-82C1-06F60F365AC8}" destId="{E87A2ED6-585B-4CE6-A38E-A7AFA2E1AD50}" srcOrd="0" destOrd="0" presId="urn:microsoft.com/office/officeart/2005/8/layout/hProcess10"/>
    <dgm:cxn modelId="{97D00181-5C58-45FC-BCC4-67174625E62F}" srcId="{2C63112C-E76D-464F-82C1-06F60F365AC8}" destId="{85C7DF05-1F26-465D-856C-3ECE605A6EC9}" srcOrd="2" destOrd="0" parTransId="{03C20ABD-8570-427D-9441-0AD6FF9110AC}" sibTransId="{1731F046-6C28-410D-BAF8-7A8278C53A6E}"/>
    <dgm:cxn modelId="{9F7DD69C-080C-4285-9F47-C1682A629E46}" type="presOf" srcId="{FF01F283-2C8A-46AF-A586-6064BFBE3C30}" destId="{FCC3C609-278B-41AF-A778-691265416071}" srcOrd="0" destOrd="0" presId="urn:microsoft.com/office/officeart/2005/8/layout/hProcess10"/>
    <dgm:cxn modelId="{B2E787BF-B7F8-48B1-9CD1-921AF2E16A1D}" srcId="{2C63112C-E76D-464F-82C1-06F60F365AC8}" destId="{11FEA05B-8EAD-4C26-8742-74BD1CD4E60E}" srcOrd="3" destOrd="0" parTransId="{1E1614D7-7AC6-4978-971E-71DB728D7F49}" sibTransId="{8D8271D7-BAA8-4ECE-967A-2CF0AA29FC2D}"/>
    <dgm:cxn modelId="{E436D4EA-F9B3-4A49-BA1B-961857513008}" type="presOf" srcId="{CEC1AE3B-CB19-4D4C-81C1-5D956A3E59F2}" destId="{91C62072-FFB4-4043-865A-135F2948DFB9}" srcOrd="0" destOrd="0" presId="urn:microsoft.com/office/officeart/2005/8/layout/hProcess10"/>
    <dgm:cxn modelId="{3C91838B-14E0-486E-8652-5D4D69674A99}" type="presParOf" srcId="{E87A2ED6-585B-4CE6-A38E-A7AFA2E1AD50}" destId="{DD1DF836-7CBA-4C5A-B69A-5BF2563FB35E}" srcOrd="0" destOrd="0" presId="urn:microsoft.com/office/officeart/2005/8/layout/hProcess10"/>
    <dgm:cxn modelId="{B0BD4A74-05C9-44B9-9EFC-685FF872EDF5}" type="presParOf" srcId="{DD1DF836-7CBA-4C5A-B69A-5BF2563FB35E}" destId="{82B84E34-8334-4806-BF06-EBB7C8CD44A6}" srcOrd="0" destOrd="0" presId="urn:microsoft.com/office/officeart/2005/8/layout/hProcess10"/>
    <dgm:cxn modelId="{C856B2BD-B9DA-4C92-9877-CD6CE87D0290}" type="presParOf" srcId="{DD1DF836-7CBA-4C5A-B69A-5BF2563FB35E}" destId="{69B22028-631C-4845-89C4-B7C1C932F61C}" srcOrd="1" destOrd="0" presId="urn:microsoft.com/office/officeart/2005/8/layout/hProcess10"/>
    <dgm:cxn modelId="{942806EE-D1E6-4C95-9E9F-0B1E917D3F61}" type="presParOf" srcId="{E87A2ED6-585B-4CE6-A38E-A7AFA2E1AD50}" destId="{8B9B759D-F6BC-4B51-9038-ADE646B54377}" srcOrd="1" destOrd="0" presId="urn:microsoft.com/office/officeart/2005/8/layout/hProcess10"/>
    <dgm:cxn modelId="{FCBB3C15-17C7-4225-98DF-1DA01AA8560D}" type="presParOf" srcId="{8B9B759D-F6BC-4B51-9038-ADE646B54377}" destId="{E2D36A00-C696-41F3-A516-D759C352324B}" srcOrd="0" destOrd="0" presId="urn:microsoft.com/office/officeart/2005/8/layout/hProcess10"/>
    <dgm:cxn modelId="{FA110CF8-5F82-4998-B3E5-0A0AE26E32D8}" type="presParOf" srcId="{E87A2ED6-585B-4CE6-A38E-A7AFA2E1AD50}" destId="{6DD09BBF-9451-4485-9C84-EA8155229EE1}" srcOrd="2" destOrd="0" presId="urn:microsoft.com/office/officeart/2005/8/layout/hProcess10"/>
    <dgm:cxn modelId="{BFD5FDCC-8AE0-4186-A3CB-15CEA1BC86F8}" type="presParOf" srcId="{6DD09BBF-9451-4485-9C84-EA8155229EE1}" destId="{E4859DBD-FBC2-4AA5-8FE5-4B51CBDEF4BF}" srcOrd="0" destOrd="0" presId="urn:microsoft.com/office/officeart/2005/8/layout/hProcess10"/>
    <dgm:cxn modelId="{88999930-B964-41B4-AA0C-AE43FF325A39}" type="presParOf" srcId="{6DD09BBF-9451-4485-9C84-EA8155229EE1}" destId="{FCC3C609-278B-41AF-A778-691265416071}" srcOrd="1" destOrd="0" presId="urn:microsoft.com/office/officeart/2005/8/layout/hProcess10"/>
    <dgm:cxn modelId="{6A1F9A70-0254-47ED-BC1A-524796E3364D}" type="presParOf" srcId="{E87A2ED6-585B-4CE6-A38E-A7AFA2E1AD50}" destId="{91C62072-FFB4-4043-865A-135F2948DFB9}" srcOrd="3" destOrd="0" presId="urn:microsoft.com/office/officeart/2005/8/layout/hProcess10"/>
    <dgm:cxn modelId="{9D85EB29-2782-419D-AB97-06E650E4A785}" type="presParOf" srcId="{91C62072-FFB4-4043-865A-135F2948DFB9}" destId="{D8BE3A45-33F5-4C6B-9716-E0E116375513}" srcOrd="0" destOrd="0" presId="urn:microsoft.com/office/officeart/2005/8/layout/hProcess10"/>
    <dgm:cxn modelId="{1AED7276-0DD7-472C-9CEA-9D3CC9314659}" type="presParOf" srcId="{E87A2ED6-585B-4CE6-A38E-A7AFA2E1AD50}" destId="{F6DF5285-1E2A-46C3-9923-4EC35444EBFE}" srcOrd="4" destOrd="0" presId="urn:microsoft.com/office/officeart/2005/8/layout/hProcess10"/>
    <dgm:cxn modelId="{07119DDD-9366-458D-B1C6-20D7462759AC}" type="presParOf" srcId="{F6DF5285-1E2A-46C3-9923-4EC35444EBFE}" destId="{A8B70D90-27DF-4CFF-B345-2275F2B43645}" srcOrd="0" destOrd="0" presId="urn:microsoft.com/office/officeart/2005/8/layout/hProcess10"/>
    <dgm:cxn modelId="{271C49DA-A8C5-41EA-AAA3-8906F5DB4307}" type="presParOf" srcId="{F6DF5285-1E2A-46C3-9923-4EC35444EBFE}" destId="{292E7276-B226-48DA-A334-E02B49A8DFAA}" srcOrd="1" destOrd="0" presId="urn:microsoft.com/office/officeart/2005/8/layout/hProcess10"/>
    <dgm:cxn modelId="{E697F96B-25A7-4CB3-BFE6-93A502FA6E8D}" type="presParOf" srcId="{E87A2ED6-585B-4CE6-A38E-A7AFA2E1AD50}" destId="{7BBE5B22-F15B-4277-BBE7-5BB8446A95F7}" srcOrd="5" destOrd="0" presId="urn:microsoft.com/office/officeart/2005/8/layout/hProcess10"/>
    <dgm:cxn modelId="{8CDD2696-35FD-4306-A7F0-14B090A7C7B8}" type="presParOf" srcId="{7BBE5B22-F15B-4277-BBE7-5BB8446A95F7}" destId="{261D993B-B8B3-42E5-812D-9F4A7E0568D7}" srcOrd="0" destOrd="0" presId="urn:microsoft.com/office/officeart/2005/8/layout/hProcess10"/>
    <dgm:cxn modelId="{8B879227-FE7B-4850-B1F5-9550B6EAD50B}" type="presParOf" srcId="{E87A2ED6-585B-4CE6-A38E-A7AFA2E1AD50}" destId="{EC70B0B3-8CFD-408E-B30E-5E4C7CF62659}" srcOrd="6" destOrd="0" presId="urn:microsoft.com/office/officeart/2005/8/layout/hProcess10"/>
    <dgm:cxn modelId="{0C53AEDD-C6F4-43C3-B491-A4C04686F85D}" type="presParOf" srcId="{EC70B0B3-8CFD-408E-B30E-5E4C7CF62659}" destId="{B37CF8D2-0F1E-4517-85AF-38BB46004284}" srcOrd="0" destOrd="0" presId="urn:microsoft.com/office/officeart/2005/8/layout/hProcess10"/>
    <dgm:cxn modelId="{134D1328-5072-47F2-8677-A60CE78E4706}" type="presParOf" srcId="{EC70B0B3-8CFD-408E-B30E-5E4C7CF62659}" destId="{AECEFDD4-734A-4613-A5D7-D7CFFEEE4556}"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C2BA7-A36F-42A9-8C15-74D3BDC2023B}" type="doc">
      <dgm:prSet loTypeId="urn:microsoft.com/office/officeart/2005/8/layout/process1" loCatId="process" qsTypeId="urn:microsoft.com/office/officeart/2005/8/quickstyle/simple1" qsCatId="simple" csTypeId="urn:microsoft.com/office/officeart/2005/8/colors/accent1_2" csCatId="accent1" phldr="1"/>
      <dgm:spPr/>
    </dgm:pt>
    <dgm:pt modelId="{DDCDCD78-AD68-470F-918F-325CB214AEA9}">
      <dgm:prSet phldrT="[文本]"/>
      <dgm:spPr/>
      <dgm:t>
        <a:bodyPr/>
        <a:lstStyle/>
        <a:p>
          <a:r>
            <a:rPr lang="zh-CN" altLang="en-US" dirty="0">
              <a:latin typeface="+mn-lt"/>
              <a:ea typeface="+mn-ea"/>
              <a:cs typeface="+mn-ea"/>
              <a:sym typeface="+mn-lt"/>
            </a:rPr>
            <a:t>大数据</a:t>
          </a:r>
        </a:p>
      </dgm:t>
    </dgm:pt>
    <dgm:pt modelId="{59D495F6-70C6-4D9A-ABA5-DD8DA56D065B}" type="parTrans" cxnId="{D0EE2A5D-D512-43F8-8EA4-83BCE8D8618B}">
      <dgm:prSet/>
      <dgm:spPr/>
      <dgm:t>
        <a:bodyPr/>
        <a:lstStyle/>
        <a:p>
          <a:endParaRPr lang="zh-CN" altLang="en-US"/>
        </a:p>
      </dgm:t>
    </dgm:pt>
    <dgm:pt modelId="{8063F474-A371-4394-9A7A-2C624B9ED32B}" type="sibTrans" cxnId="{D0EE2A5D-D512-43F8-8EA4-83BCE8D8618B}">
      <dgm:prSet/>
      <dgm:spPr/>
      <dgm:t>
        <a:bodyPr/>
        <a:lstStyle/>
        <a:p>
          <a:endParaRPr lang="zh-CN" altLang="en-US"/>
        </a:p>
      </dgm:t>
    </dgm:pt>
    <dgm:pt modelId="{38282AF9-323B-484E-A14A-057B38A57580}">
      <dgm:prSet phldrT="[文本]"/>
      <dgm:spPr/>
      <dgm:t>
        <a:bodyPr/>
        <a:lstStyle/>
        <a:p>
          <a:r>
            <a:rPr lang="zh-CN" altLang="en-US" dirty="0">
              <a:latin typeface="+mn-lt"/>
              <a:ea typeface="+mn-ea"/>
              <a:cs typeface="+mn-ea"/>
              <a:sym typeface="+mn-lt"/>
            </a:rPr>
            <a:t>大表</a:t>
          </a:r>
        </a:p>
      </dgm:t>
    </dgm:pt>
    <dgm:pt modelId="{7B48FD9F-2E9F-4F9F-A243-EA5C330DD80F}" type="parTrans" cxnId="{2AF6FE88-045E-4233-9D01-D4B9972CCB28}">
      <dgm:prSet/>
      <dgm:spPr/>
      <dgm:t>
        <a:bodyPr/>
        <a:lstStyle/>
        <a:p>
          <a:endParaRPr lang="zh-CN" altLang="en-US"/>
        </a:p>
      </dgm:t>
    </dgm:pt>
    <dgm:pt modelId="{15B58E1E-A214-42CD-81D3-53C07B8177D8}" type="sibTrans" cxnId="{2AF6FE88-045E-4233-9D01-D4B9972CCB28}">
      <dgm:prSet/>
      <dgm:spPr/>
      <dgm:t>
        <a:bodyPr/>
        <a:lstStyle/>
        <a:p>
          <a:endParaRPr lang="zh-CN" altLang="en-US"/>
        </a:p>
      </dgm:t>
    </dgm:pt>
    <dgm:pt modelId="{DBB8843E-01DF-4C12-BEA2-18E2FEAFA2EC}">
      <dgm:prSet phldrT="[文本]"/>
      <dgm:spPr/>
      <dgm:t>
        <a:bodyPr/>
        <a:lstStyle/>
        <a:p>
          <a:r>
            <a:rPr lang="zh-CN" altLang="en-US" dirty="0">
              <a:latin typeface="+mn-lt"/>
              <a:ea typeface="+mn-ea"/>
              <a:cs typeface="+mn-ea"/>
              <a:sym typeface="+mn-lt"/>
            </a:rPr>
            <a:t>小表</a:t>
          </a:r>
        </a:p>
      </dgm:t>
    </dgm:pt>
    <dgm:pt modelId="{80FD254C-2B40-4E51-A036-880953B85015}" type="parTrans" cxnId="{F8C0BED1-96B6-4A13-9993-DE43AB0A6464}">
      <dgm:prSet/>
      <dgm:spPr/>
      <dgm:t>
        <a:bodyPr/>
        <a:lstStyle/>
        <a:p>
          <a:endParaRPr lang="zh-CN" altLang="en-US"/>
        </a:p>
      </dgm:t>
    </dgm:pt>
    <dgm:pt modelId="{BC316E4C-BD50-4B2B-BEB5-993B605C7441}" type="sibTrans" cxnId="{F8C0BED1-96B6-4A13-9993-DE43AB0A6464}">
      <dgm:prSet/>
      <dgm:spPr/>
      <dgm:t>
        <a:bodyPr/>
        <a:lstStyle/>
        <a:p>
          <a:endParaRPr lang="zh-CN" altLang="en-US"/>
        </a:p>
      </dgm:t>
    </dgm:pt>
    <dgm:pt modelId="{83E26E60-4771-4C19-ADEF-DAAF481486DF}">
      <dgm:prSet phldrT="[文本]"/>
      <dgm:spPr/>
      <dgm:t>
        <a:bodyPr/>
        <a:lstStyle/>
        <a:p>
          <a:r>
            <a:rPr lang="zh-CN" altLang="en-US" dirty="0">
              <a:latin typeface="+mn-lt"/>
              <a:ea typeface="+mn-ea"/>
              <a:cs typeface="+mn-ea"/>
              <a:sym typeface="+mn-lt"/>
            </a:rPr>
            <a:t>图</a:t>
          </a:r>
        </a:p>
      </dgm:t>
    </dgm:pt>
    <dgm:pt modelId="{88317C16-7C9B-4C1E-8BDB-EC23C99C5F00}" type="parTrans" cxnId="{74FE3FFA-3085-4BCA-8CCA-3071BB7357FC}">
      <dgm:prSet/>
      <dgm:spPr/>
      <dgm:t>
        <a:bodyPr/>
        <a:lstStyle/>
        <a:p>
          <a:endParaRPr lang="zh-CN" altLang="en-US"/>
        </a:p>
      </dgm:t>
    </dgm:pt>
    <dgm:pt modelId="{B018D2CA-4210-4D33-B0BE-09DD623DFD5B}" type="sibTrans" cxnId="{74FE3FFA-3085-4BCA-8CCA-3071BB7357FC}">
      <dgm:prSet/>
      <dgm:spPr/>
      <dgm:t>
        <a:bodyPr/>
        <a:lstStyle/>
        <a:p>
          <a:endParaRPr lang="zh-CN" altLang="en-US"/>
        </a:p>
      </dgm:t>
    </dgm:pt>
    <dgm:pt modelId="{CF5103D1-9AF1-44FA-88F7-83C476BEA1C9}" type="pres">
      <dgm:prSet presAssocID="{B5CC2BA7-A36F-42A9-8C15-74D3BDC2023B}" presName="Name0" presStyleCnt="0">
        <dgm:presLayoutVars>
          <dgm:dir/>
          <dgm:resizeHandles val="exact"/>
        </dgm:presLayoutVars>
      </dgm:prSet>
      <dgm:spPr/>
    </dgm:pt>
    <dgm:pt modelId="{EB768A26-4983-45A1-ADAF-A9AED671D8EB}" type="pres">
      <dgm:prSet presAssocID="{DDCDCD78-AD68-470F-918F-325CB214AEA9}" presName="node" presStyleLbl="node1" presStyleIdx="0" presStyleCnt="4">
        <dgm:presLayoutVars>
          <dgm:bulletEnabled val="1"/>
        </dgm:presLayoutVars>
      </dgm:prSet>
      <dgm:spPr/>
    </dgm:pt>
    <dgm:pt modelId="{3AF6DA33-C05B-46F7-8B2A-67D6CA11495F}" type="pres">
      <dgm:prSet presAssocID="{8063F474-A371-4394-9A7A-2C624B9ED32B}" presName="sibTrans" presStyleLbl="sibTrans2D1" presStyleIdx="0" presStyleCnt="3"/>
      <dgm:spPr/>
    </dgm:pt>
    <dgm:pt modelId="{F4C4B17B-346A-4595-BD9B-DE9F9426EEBF}" type="pres">
      <dgm:prSet presAssocID="{8063F474-A371-4394-9A7A-2C624B9ED32B}" presName="connectorText" presStyleLbl="sibTrans2D1" presStyleIdx="0" presStyleCnt="3"/>
      <dgm:spPr/>
    </dgm:pt>
    <dgm:pt modelId="{9260E0C3-8B4C-4B48-844D-1F874DD606E4}" type="pres">
      <dgm:prSet presAssocID="{38282AF9-323B-484E-A14A-057B38A57580}" presName="node" presStyleLbl="node1" presStyleIdx="1" presStyleCnt="4">
        <dgm:presLayoutVars>
          <dgm:bulletEnabled val="1"/>
        </dgm:presLayoutVars>
      </dgm:prSet>
      <dgm:spPr/>
    </dgm:pt>
    <dgm:pt modelId="{23C60883-803A-4702-94A8-239DD2AEB94B}" type="pres">
      <dgm:prSet presAssocID="{15B58E1E-A214-42CD-81D3-53C07B8177D8}" presName="sibTrans" presStyleLbl="sibTrans2D1" presStyleIdx="1" presStyleCnt="3"/>
      <dgm:spPr/>
    </dgm:pt>
    <dgm:pt modelId="{E8150FDB-026F-49E2-B63C-FD94884D264C}" type="pres">
      <dgm:prSet presAssocID="{15B58E1E-A214-42CD-81D3-53C07B8177D8}" presName="connectorText" presStyleLbl="sibTrans2D1" presStyleIdx="1" presStyleCnt="3"/>
      <dgm:spPr/>
    </dgm:pt>
    <dgm:pt modelId="{45617A28-A0D2-4B9C-A3A7-AA7B353F66B2}" type="pres">
      <dgm:prSet presAssocID="{DBB8843E-01DF-4C12-BEA2-18E2FEAFA2EC}" presName="node" presStyleLbl="node1" presStyleIdx="2" presStyleCnt="4">
        <dgm:presLayoutVars>
          <dgm:bulletEnabled val="1"/>
        </dgm:presLayoutVars>
      </dgm:prSet>
      <dgm:spPr/>
    </dgm:pt>
    <dgm:pt modelId="{8BC24E89-BDCC-4C3C-8DF9-89A86FD7D0AE}" type="pres">
      <dgm:prSet presAssocID="{BC316E4C-BD50-4B2B-BEB5-993B605C7441}" presName="sibTrans" presStyleLbl="sibTrans2D1" presStyleIdx="2" presStyleCnt="3"/>
      <dgm:spPr/>
    </dgm:pt>
    <dgm:pt modelId="{89554EC9-AEE8-4982-AB7D-509A526BFE60}" type="pres">
      <dgm:prSet presAssocID="{BC316E4C-BD50-4B2B-BEB5-993B605C7441}" presName="connectorText" presStyleLbl="sibTrans2D1" presStyleIdx="2" presStyleCnt="3"/>
      <dgm:spPr/>
    </dgm:pt>
    <dgm:pt modelId="{1BE9D9F4-A813-45DF-818B-6A6CAAFE181A}" type="pres">
      <dgm:prSet presAssocID="{83E26E60-4771-4C19-ADEF-DAAF481486DF}" presName="node" presStyleLbl="node1" presStyleIdx="3" presStyleCnt="4">
        <dgm:presLayoutVars>
          <dgm:bulletEnabled val="1"/>
        </dgm:presLayoutVars>
      </dgm:prSet>
      <dgm:spPr/>
    </dgm:pt>
  </dgm:ptLst>
  <dgm:cxnLst>
    <dgm:cxn modelId="{E5459B0A-E851-4C35-A1DF-136138C2DC22}" type="presOf" srcId="{8063F474-A371-4394-9A7A-2C624B9ED32B}" destId="{F4C4B17B-346A-4595-BD9B-DE9F9426EEBF}" srcOrd="1" destOrd="0" presId="urn:microsoft.com/office/officeart/2005/8/layout/process1"/>
    <dgm:cxn modelId="{04387C1C-1368-4657-A7C0-6E332D0318B9}" type="presOf" srcId="{83E26E60-4771-4C19-ADEF-DAAF481486DF}" destId="{1BE9D9F4-A813-45DF-818B-6A6CAAFE181A}" srcOrd="0" destOrd="0" presId="urn:microsoft.com/office/officeart/2005/8/layout/process1"/>
    <dgm:cxn modelId="{8FD7B22D-9925-424B-A981-9113ED7745C8}" type="presOf" srcId="{B5CC2BA7-A36F-42A9-8C15-74D3BDC2023B}" destId="{CF5103D1-9AF1-44FA-88F7-83C476BEA1C9}" srcOrd="0" destOrd="0" presId="urn:microsoft.com/office/officeart/2005/8/layout/process1"/>
    <dgm:cxn modelId="{BAB5BE3D-F4A0-4941-AFA7-B45B96796A08}" type="presOf" srcId="{38282AF9-323B-484E-A14A-057B38A57580}" destId="{9260E0C3-8B4C-4B48-844D-1F874DD606E4}" srcOrd="0" destOrd="0" presId="urn:microsoft.com/office/officeart/2005/8/layout/process1"/>
    <dgm:cxn modelId="{D0EE2A5D-D512-43F8-8EA4-83BCE8D8618B}" srcId="{B5CC2BA7-A36F-42A9-8C15-74D3BDC2023B}" destId="{DDCDCD78-AD68-470F-918F-325CB214AEA9}" srcOrd="0" destOrd="0" parTransId="{59D495F6-70C6-4D9A-ABA5-DD8DA56D065B}" sibTransId="{8063F474-A371-4394-9A7A-2C624B9ED32B}"/>
    <dgm:cxn modelId="{FE92794C-1AF8-4EA5-86B1-4327CFA0A700}" type="presOf" srcId="{15B58E1E-A214-42CD-81D3-53C07B8177D8}" destId="{E8150FDB-026F-49E2-B63C-FD94884D264C}" srcOrd="1" destOrd="0" presId="urn:microsoft.com/office/officeart/2005/8/layout/process1"/>
    <dgm:cxn modelId="{EB50C371-D70A-4A13-B3C1-400D75A62D21}" type="presOf" srcId="{DDCDCD78-AD68-470F-918F-325CB214AEA9}" destId="{EB768A26-4983-45A1-ADAF-A9AED671D8EB}" srcOrd="0" destOrd="0" presId="urn:microsoft.com/office/officeart/2005/8/layout/process1"/>
    <dgm:cxn modelId="{2AF6FE88-045E-4233-9D01-D4B9972CCB28}" srcId="{B5CC2BA7-A36F-42A9-8C15-74D3BDC2023B}" destId="{38282AF9-323B-484E-A14A-057B38A57580}" srcOrd="1" destOrd="0" parTransId="{7B48FD9F-2E9F-4F9F-A243-EA5C330DD80F}" sibTransId="{15B58E1E-A214-42CD-81D3-53C07B8177D8}"/>
    <dgm:cxn modelId="{EA17FA8B-1ECC-4B66-A517-0D3B41151A35}" type="presOf" srcId="{BC316E4C-BD50-4B2B-BEB5-993B605C7441}" destId="{89554EC9-AEE8-4982-AB7D-509A526BFE60}" srcOrd="1" destOrd="0" presId="urn:microsoft.com/office/officeart/2005/8/layout/process1"/>
    <dgm:cxn modelId="{14DD2FCB-5FB9-4654-9DC1-EBC6BA8D55D4}" type="presOf" srcId="{DBB8843E-01DF-4C12-BEA2-18E2FEAFA2EC}" destId="{45617A28-A0D2-4B9C-A3A7-AA7B353F66B2}" srcOrd="0" destOrd="0" presId="urn:microsoft.com/office/officeart/2005/8/layout/process1"/>
    <dgm:cxn modelId="{0CB100CF-6925-4757-B226-5D353B855842}" type="presOf" srcId="{15B58E1E-A214-42CD-81D3-53C07B8177D8}" destId="{23C60883-803A-4702-94A8-239DD2AEB94B}" srcOrd="0" destOrd="0" presId="urn:microsoft.com/office/officeart/2005/8/layout/process1"/>
    <dgm:cxn modelId="{F8C0BED1-96B6-4A13-9993-DE43AB0A6464}" srcId="{B5CC2BA7-A36F-42A9-8C15-74D3BDC2023B}" destId="{DBB8843E-01DF-4C12-BEA2-18E2FEAFA2EC}" srcOrd="2" destOrd="0" parTransId="{80FD254C-2B40-4E51-A036-880953B85015}" sibTransId="{BC316E4C-BD50-4B2B-BEB5-993B605C7441}"/>
    <dgm:cxn modelId="{A4BB00F0-805D-48B8-B84E-C44D0F62AC0E}" type="presOf" srcId="{8063F474-A371-4394-9A7A-2C624B9ED32B}" destId="{3AF6DA33-C05B-46F7-8B2A-67D6CA11495F}" srcOrd="0" destOrd="0" presId="urn:microsoft.com/office/officeart/2005/8/layout/process1"/>
    <dgm:cxn modelId="{74FE3FFA-3085-4BCA-8CCA-3071BB7357FC}" srcId="{B5CC2BA7-A36F-42A9-8C15-74D3BDC2023B}" destId="{83E26E60-4771-4C19-ADEF-DAAF481486DF}" srcOrd="3" destOrd="0" parTransId="{88317C16-7C9B-4C1E-8BDB-EC23C99C5F00}" sibTransId="{B018D2CA-4210-4D33-B0BE-09DD623DFD5B}"/>
    <dgm:cxn modelId="{2416BDFC-16F1-48FC-BF88-DFD32C1DADAF}" type="presOf" srcId="{BC316E4C-BD50-4B2B-BEB5-993B605C7441}" destId="{8BC24E89-BDCC-4C3C-8DF9-89A86FD7D0AE}" srcOrd="0" destOrd="0" presId="urn:microsoft.com/office/officeart/2005/8/layout/process1"/>
    <dgm:cxn modelId="{62665697-A5D5-4041-B6AD-29643004E8C2}" type="presParOf" srcId="{CF5103D1-9AF1-44FA-88F7-83C476BEA1C9}" destId="{EB768A26-4983-45A1-ADAF-A9AED671D8EB}" srcOrd="0" destOrd="0" presId="urn:microsoft.com/office/officeart/2005/8/layout/process1"/>
    <dgm:cxn modelId="{8D4A731C-71D0-4B48-9CDA-9759FA4206B9}" type="presParOf" srcId="{CF5103D1-9AF1-44FA-88F7-83C476BEA1C9}" destId="{3AF6DA33-C05B-46F7-8B2A-67D6CA11495F}" srcOrd="1" destOrd="0" presId="urn:microsoft.com/office/officeart/2005/8/layout/process1"/>
    <dgm:cxn modelId="{47F707E0-15B2-4B57-9F12-972991A5A225}" type="presParOf" srcId="{3AF6DA33-C05B-46F7-8B2A-67D6CA11495F}" destId="{F4C4B17B-346A-4595-BD9B-DE9F9426EEBF}" srcOrd="0" destOrd="0" presId="urn:microsoft.com/office/officeart/2005/8/layout/process1"/>
    <dgm:cxn modelId="{18CCC05A-74CC-4B23-8648-B8E5681CE643}" type="presParOf" srcId="{CF5103D1-9AF1-44FA-88F7-83C476BEA1C9}" destId="{9260E0C3-8B4C-4B48-844D-1F874DD606E4}" srcOrd="2" destOrd="0" presId="urn:microsoft.com/office/officeart/2005/8/layout/process1"/>
    <dgm:cxn modelId="{782C36AD-5FC2-46D8-ABE5-F9E113B734EB}" type="presParOf" srcId="{CF5103D1-9AF1-44FA-88F7-83C476BEA1C9}" destId="{23C60883-803A-4702-94A8-239DD2AEB94B}" srcOrd="3" destOrd="0" presId="urn:microsoft.com/office/officeart/2005/8/layout/process1"/>
    <dgm:cxn modelId="{A815568F-65EC-4E1F-B300-866CDA071108}" type="presParOf" srcId="{23C60883-803A-4702-94A8-239DD2AEB94B}" destId="{E8150FDB-026F-49E2-B63C-FD94884D264C}" srcOrd="0" destOrd="0" presId="urn:microsoft.com/office/officeart/2005/8/layout/process1"/>
    <dgm:cxn modelId="{E77497A2-07D4-4C06-B963-79B79B876734}" type="presParOf" srcId="{CF5103D1-9AF1-44FA-88F7-83C476BEA1C9}" destId="{45617A28-A0D2-4B9C-A3A7-AA7B353F66B2}" srcOrd="4" destOrd="0" presId="urn:microsoft.com/office/officeart/2005/8/layout/process1"/>
    <dgm:cxn modelId="{137C192A-72ED-46B8-AE7A-EE85D449E431}" type="presParOf" srcId="{CF5103D1-9AF1-44FA-88F7-83C476BEA1C9}" destId="{8BC24E89-BDCC-4C3C-8DF9-89A86FD7D0AE}" srcOrd="5" destOrd="0" presId="urn:microsoft.com/office/officeart/2005/8/layout/process1"/>
    <dgm:cxn modelId="{1AACCF88-9BAB-4125-9E56-958D68E2D82A}" type="presParOf" srcId="{8BC24E89-BDCC-4C3C-8DF9-89A86FD7D0AE}" destId="{89554EC9-AEE8-4982-AB7D-509A526BFE60}" srcOrd="0" destOrd="0" presId="urn:microsoft.com/office/officeart/2005/8/layout/process1"/>
    <dgm:cxn modelId="{E9C35EBB-E861-48F7-971D-7C18B018A5F5}" type="presParOf" srcId="{CF5103D1-9AF1-44FA-88F7-83C476BEA1C9}" destId="{1BE9D9F4-A813-45DF-818B-6A6CAAFE181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4E34-8334-4806-BF06-EBB7C8CD44A6}">
      <dsp:nvSpPr>
        <dsp:cNvPr id="0" name=""/>
        <dsp:cNvSpPr/>
      </dsp:nvSpPr>
      <dsp:spPr>
        <a:xfrm>
          <a:off x="1515" y="898576"/>
          <a:ext cx="1973396" cy="197339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B22028-631C-4845-89C4-B7C1C932F61C}">
      <dsp:nvSpPr>
        <dsp:cNvPr id="0" name=""/>
        <dsp:cNvSpPr/>
      </dsp:nvSpPr>
      <dsp:spPr>
        <a:xfrm>
          <a:off x="322766" y="2082614"/>
          <a:ext cx="1973396" cy="19733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a:latin typeface="+mn-lt"/>
              <a:ea typeface="+mn-ea"/>
              <a:cs typeface="+mn-ea"/>
              <a:sym typeface="+mn-lt"/>
            </a:rPr>
            <a:t>微生物组</a:t>
          </a:r>
          <a:br>
            <a:rPr lang="en-US" altLang="zh-CN" sz="3100" kern="1200">
              <a:latin typeface="+mn-lt"/>
              <a:ea typeface="+mn-ea"/>
              <a:cs typeface="+mn-ea"/>
              <a:sym typeface="+mn-lt"/>
            </a:rPr>
          </a:br>
          <a:r>
            <a:rPr lang="zh-CN" altLang="en-US" sz="3100" kern="1200">
              <a:latin typeface="+mn-lt"/>
              <a:ea typeface="+mn-ea"/>
              <a:cs typeface="+mn-ea"/>
              <a:sym typeface="+mn-lt"/>
            </a:rPr>
            <a:t>取样</a:t>
          </a:r>
          <a:endParaRPr lang="en-CA" sz="3100" kern="1200" dirty="0">
            <a:latin typeface="+mn-lt"/>
            <a:ea typeface="+mn-ea"/>
            <a:cs typeface="+mn-ea"/>
            <a:sym typeface="+mn-lt"/>
          </a:endParaRPr>
        </a:p>
      </dsp:txBody>
      <dsp:txXfrm>
        <a:off x="380565" y="2140413"/>
        <a:ext cx="1857798" cy="1857798"/>
      </dsp:txXfrm>
    </dsp:sp>
    <dsp:sp modelId="{8B9B759D-F6BC-4B51-9038-ADE646B54377}">
      <dsp:nvSpPr>
        <dsp:cNvPr id="0" name=""/>
        <dsp:cNvSpPr/>
      </dsp:nvSpPr>
      <dsp:spPr>
        <a:xfrm>
          <a:off x="2355031" y="1648185"/>
          <a:ext cx="380119" cy="474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latin typeface="Georgia" panose="02040502050405020303" pitchFamily="18" charset="0"/>
          </a:endParaRPr>
        </a:p>
      </dsp:txBody>
      <dsp:txXfrm>
        <a:off x="2355031" y="1743021"/>
        <a:ext cx="266083" cy="284507"/>
      </dsp:txXfrm>
    </dsp:sp>
    <dsp:sp modelId="{E4859DBD-FBC2-4AA5-8FE5-4B51CBDEF4BF}">
      <dsp:nvSpPr>
        <dsp:cNvPr id="0" name=""/>
        <dsp:cNvSpPr/>
      </dsp:nvSpPr>
      <dsp:spPr>
        <a:xfrm>
          <a:off x="3060968" y="898576"/>
          <a:ext cx="1973396" cy="197339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C3C609-278B-41AF-A778-691265416071}">
      <dsp:nvSpPr>
        <dsp:cNvPr id="0" name=""/>
        <dsp:cNvSpPr/>
      </dsp:nvSpPr>
      <dsp:spPr>
        <a:xfrm>
          <a:off x="3382219" y="2082614"/>
          <a:ext cx="1973396" cy="19733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CA" sz="3100" kern="1200">
              <a:latin typeface="+mn-lt"/>
              <a:ea typeface="+mn-ea"/>
              <a:cs typeface="+mn-ea"/>
              <a:sym typeface="+mn-lt"/>
            </a:rPr>
            <a:t>“</a:t>
          </a:r>
          <a:r>
            <a:rPr lang="zh-CN" altLang="en-US" sz="3100" kern="1200" dirty="0">
              <a:latin typeface="+mn-lt"/>
              <a:ea typeface="+mn-ea"/>
              <a:cs typeface="+mn-ea"/>
              <a:sym typeface="+mn-lt"/>
            </a:rPr>
            <a:t>宏组学</a:t>
          </a:r>
          <a:r>
            <a:rPr lang="en-CA" sz="3100" kern="1200">
              <a:latin typeface="+mn-lt"/>
              <a:ea typeface="+mn-ea"/>
              <a:cs typeface="+mn-ea"/>
              <a:sym typeface="+mn-lt"/>
            </a:rPr>
            <a:t>” </a:t>
          </a:r>
          <a:br>
            <a:rPr lang="en-CA" sz="3100" kern="1200">
              <a:latin typeface="+mn-lt"/>
              <a:ea typeface="+mn-ea"/>
              <a:cs typeface="+mn-ea"/>
              <a:sym typeface="+mn-lt"/>
            </a:rPr>
          </a:br>
          <a:r>
            <a:rPr lang="zh-CN" altLang="en-US" sz="3100" kern="1200">
              <a:latin typeface="+mn-lt"/>
              <a:ea typeface="+mn-ea"/>
              <a:cs typeface="+mn-ea"/>
              <a:sym typeface="+mn-lt"/>
            </a:rPr>
            <a:t>数据产出</a:t>
          </a:r>
          <a:endParaRPr lang="en-CA" sz="3100" kern="1200" dirty="0">
            <a:latin typeface="+mn-lt"/>
            <a:ea typeface="+mn-ea"/>
            <a:cs typeface="+mn-ea"/>
            <a:sym typeface="+mn-lt"/>
          </a:endParaRPr>
        </a:p>
      </dsp:txBody>
      <dsp:txXfrm>
        <a:off x="3440018" y="2140413"/>
        <a:ext cx="1857798" cy="1857798"/>
      </dsp:txXfrm>
    </dsp:sp>
    <dsp:sp modelId="{91C62072-FFB4-4043-865A-135F2948DFB9}">
      <dsp:nvSpPr>
        <dsp:cNvPr id="0" name=""/>
        <dsp:cNvSpPr/>
      </dsp:nvSpPr>
      <dsp:spPr>
        <a:xfrm>
          <a:off x="5414484" y="1648185"/>
          <a:ext cx="380119" cy="474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latin typeface="Georgia" panose="02040502050405020303" pitchFamily="18" charset="0"/>
          </a:endParaRPr>
        </a:p>
      </dsp:txBody>
      <dsp:txXfrm>
        <a:off x="5414484" y="1743021"/>
        <a:ext cx="266083" cy="284507"/>
      </dsp:txXfrm>
    </dsp:sp>
    <dsp:sp modelId="{A8B70D90-27DF-4CFF-B345-2275F2B43645}">
      <dsp:nvSpPr>
        <dsp:cNvPr id="0" name=""/>
        <dsp:cNvSpPr/>
      </dsp:nvSpPr>
      <dsp:spPr>
        <a:xfrm>
          <a:off x="6120421" y="898576"/>
          <a:ext cx="1973396" cy="1973396"/>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2E7276-B226-48DA-A334-E02B49A8DFAA}">
      <dsp:nvSpPr>
        <dsp:cNvPr id="0" name=""/>
        <dsp:cNvSpPr/>
      </dsp:nvSpPr>
      <dsp:spPr>
        <a:xfrm>
          <a:off x="6441672" y="2082614"/>
          <a:ext cx="1973396" cy="19733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latin typeface="+mn-lt"/>
              <a:ea typeface="+mn-ea"/>
              <a:cs typeface="+mn-ea"/>
              <a:sym typeface="+mn-lt"/>
            </a:rPr>
            <a:t>数据处理</a:t>
          </a:r>
          <a:br>
            <a:rPr lang="en-US" altLang="zh-CN" sz="3100" kern="1200" dirty="0">
              <a:latin typeface="+mn-lt"/>
              <a:ea typeface="+mn-ea"/>
              <a:cs typeface="+mn-ea"/>
              <a:sym typeface="+mn-lt"/>
            </a:rPr>
          </a:br>
          <a:r>
            <a:rPr lang="zh-CN" altLang="en-US" sz="3100" kern="1200" dirty="0">
              <a:latin typeface="+mn-lt"/>
              <a:ea typeface="+mn-ea"/>
              <a:cs typeface="+mn-ea"/>
              <a:sym typeface="+mn-lt"/>
            </a:rPr>
            <a:t>质控定量</a:t>
          </a:r>
          <a:endParaRPr lang="en-CA" sz="3100" kern="1200" dirty="0">
            <a:latin typeface="+mn-lt"/>
            <a:ea typeface="+mn-ea"/>
            <a:cs typeface="+mn-ea"/>
            <a:sym typeface="+mn-lt"/>
          </a:endParaRPr>
        </a:p>
      </dsp:txBody>
      <dsp:txXfrm>
        <a:off x="6499471" y="2140413"/>
        <a:ext cx="1857798" cy="1857798"/>
      </dsp:txXfrm>
    </dsp:sp>
    <dsp:sp modelId="{7BBE5B22-F15B-4277-BBE7-5BB8446A95F7}">
      <dsp:nvSpPr>
        <dsp:cNvPr id="0" name=""/>
        <dsp:cNvSpPr/>
      </dsp:nvSpPr>
      <dsp:spPr>
        <a:xfrm>
          <a:off x="8473937" y="1648185"/>
          <a:ext cx="380119" cy="474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latin typeface="Georgia" panose="02040502050405020303" pitchFamily="18" charset="0"/>
          </a:endParaRPr>
        </a:p>
      </dsp:txBody>
      <dsp:txXfrm>
        <a:off x="8473937" y="1743021"/>
        <a:ext cx="266083" cy="284507"/>
      </dsp:txXfrm>
    </dsp:sp>
    <dsp:sp modelId="{B37CF8D2-0F1E-4517-85AF-38BB46004284}">
      <dsp:nvSpPr>
        <dsp:cNvPr id="0" name=""/>
        <dsp:cNvSpPr/>
      </dsp:nvSpPr>
      <dsp:spPr>
        <a:xfrm>
          <a:off x="9179874" y="898576"/>
          <a:ext cx="1973396" cy="1973396"/>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CEFDD4-734A-4613-A5D7-D7CFFEEE4556}">
      <dsp:nvSpPr>
        <dsp:cNvPr id="0" name=""/>
        <dsp:cNvSpPr/>
      </dsp:nvSpPr>
      <dsp:spPr>
        <a:xfrm>
          <a:off x="9501124" y="2082614"/>
          <a:ext cx="1973396" cy="19733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a:latin typeface="+mn-lt"/>
              <a:ea typeface="+mn-ea"/>
              <a:cs typeface="+mn-ea"/>
              <a:sym typeface="+mn-lt"/>
            </a:rPr>
            <a:t>统计分析</a:t>
          </a:r>
          <a:br>
            <a:rPr lang="en-US" altLang="zh-CN" sz="3100" kern="1200">
              <a:latin typeface="+mn-lt"/>
              <a:ea typeface="+mn-ea"/>
              <a:cs typeface="+mn-ea"/>
              <a:sym typeface="+mn-lt"/>
            </a:rPr>
          </a:br>
          <a:r>
            <a:rPr lang="zh-CN" altLang="en-US" sz="3100" kern="1200">
              <a:latin typeface="+mn-lt"/>
              <a:ea typeface="+mn-ea"/>
              <a:cs typeface="+mn-ea"/>
              <a:sym typeface="+mn-lt"/>
            </a:rPr>
            <a:t>可视化</a:t>
          </a:r>
          <a:endParaRPr lang="en-CA" sz="3100" kern="1200" dirty="0">
            <a:latin typeface="+mn-lt"/>
            <a:ea typeface="+mn-ea"/>
            <a:cs typeface="+mn-ea"/>
            <a:sym typeface="+mn-lt"/>
          </a:endParaRPr>
        </a:p>
      </dsp:txBody>
      <dsp:txXfrm>
        <a:off x="9558923" y="2140413"/>
        <a:ext cx="1857798" cy="1857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68A26-4983-45A1-ADAF-A9AED671D8EB}">
      <dsp:nvSpPr>
        <dsp:cNvPr id="0" name=""/>
        <dsp:cNvSpPr/>
      </dsp:nvSpPr>
      <dsp:spPr>
        <a:xfrm>
          <a:off x="4621" y="191317"/>
          <a:ext cx="2020453" cy="12122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latin typeface="+mn-lt"/>
              <a:ea typeface="+mn-ea"/>
              <a:cs typeface="+mn-ea"/>
              <a:sym typeface="+mn-lt"/>
            </a:rPr>
            <a:t>大数据</a:t>
          </a:r>
        </a:p>
      </dsp:txBody>
      <dsp:txXfrm>
        <a:off x="40127" y="226823"/>
        <a:ext cx="1949441" cy="1141260"/>
      </dsp:txXfrm>
    </dsp:sp>
    <dsp:sp modelId="{3AF6DA33-C05B-46F7-8B2A-67D6CA11495F}">
      <dsp:nvSpPr>
        <dsp:cNvPr id="0" name=""/>
        <dsp:cNvSpPr/>
      </dsp:nvSpPr>
      <dsp:spPr>
        <a:xfrm>
          <a:off x="2227119" y="546917"/>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2227119" y="647131"/>
        <a:ext cx="299835" cy="300644"/>
      </dsp:txXfrm>
    </dsp:sp>
    <dsp:sp modelId="{9260E0C3-8B4C-4B48-844D-1F874DD606E4}">
      <dsp:nvSpPr>
        <dsp:cNvPr id="0" name=""/>
        <dsp:cNvSpPr/>
      </dsp:nvSpPr>
      <dsp:spPr>
        <a:xfrm>
          <a:off x="2833255" y="191317"/>
          <a:ext cx="2020453" cy="12122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latin typeface="+mn-lt"/>
              <a:ea typeface="+mn-ea"/>
              <a:cs typeface="+mn-ea"/>
              <a:sym typeface="+mn-lt"/>
            </a:rPr>
            <a:t>大表</a:t>
          </a:r>
        </a:p>
      </dsp:txBody>
      <dsp:txXfrm>
        <a:off x="2868761" y="226823"/>
        <a:ext cx="1949441" cy="1141260"/>
      </dsp:txXfrm>
    </dsp:sp>
    <dsp:sp modelId="{23C60883-803A-4702-94A8-239DD2AEB94B}">
      <dsp:nvSpPr>
        <dsp:cNvPr id="0" name=""/>
        <dsp:cNvSpPr/>
      </dsp:nvSpPr>
      <dsp:spPr>
        <a:xfrm>
          <a:off x="5055754" y="546917"/>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5055754" y="647131"/>
        <a:ext cx="299835" cy="300644"/>
      </dsp:txXfrm>
    </dsp:sp>
    <dsp:sp modelId="{45617A28-A0D2-4B9C-A3A7-AA7B353F66B2}">
      <dsp:nvSpPr>
        <dsp:cNvPr id="0" name=""/>
        <dsp:cNvSpPr/>
      </dsp:nvSpPr>
      <dsp:spPr>
        <a:xfrm>
          <a:off x="5661890" y="191317"/>
          <a:ext cx="2020453" cy="12122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latin typeface="+mn-lt"/>
              <a:ea typeface="+mn-ea"/>
              <a:cs typeface="+mn-ea"/>
              <a:sym typeface="+mn-lt"/>
            </a:rPr>
            <a:t>小表</a:t>
          </a:r>
        </a:p>
      </dsp:txBody>
      <dsp:txXfrm>
        <a:off x="5697396" y="226823"/>
        <a:ext cx="1949441" cy="1141260"/>
      </dsp:txXfrm>
    </dsp:sp>
    <dsp:sp modelId="{8BC24E89-BDCC-4C3C-8DF9-89A86FD7D0AE}">
      <dsp:nvSpPr>
        <dsp:cNvPr id="0" name=""/>
        <dsp:cNvSpPr/>
      </dsp:nvSpPr>
      <dsp:spPr>
        <a:xfrm>
          <a:off x="7884389" y="546917"/>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7884389" y="647131"/>
        <a:ext cx="299835" cy="300644"/>
      </dsp:txXfrm>
    </dsp:sp>
    <dsp:sp modelId="{1BE9D9F4-A813-45DF-818B-6A6CAAFE181A}">
      <dsp:nvSpPr>
        <dsp:cNvPr id="0" name=""/>
        <dsp:cNvSpPr/>
      </dsp:nvSpPr>
      <dsp:spPr>
        <a:xfrm>
          <a:off x="8490525" y="191317"/>
          <a:ext cx="2020453" cy="12122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latin typeface="+mn-lt"/>
              <a:ea typeface="+mn-ea"/>
              <a:cs typeface="+mn-ea"/>
              <a:sym typeface="+mn-lt"/>
            </a:rPr>
            <a:t>图</a:t>
          </a:r>
        </a:p>
      </dsp:txBody>
      <dsp:txXfrm>
        <a:off x="8526031" y="226823"/>
        <a:ext cx="1949441" cy="11412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84761540"/>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ehbio.com/Training/index.php/Home/Index/Articles.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0580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你可以在</a:t>
            </a:r>
            <a:r>
              <a:rPr lang="en-US" altLang="zh-CN" dirty="0" err="1"/>
              <a:t>Xshell</a:t>
            </a:r>
            <a:r>
              <a:rPr lang="zh-CN" altLang="en-US" dirty="0"/>
              <a:t>黑色的终端下分析大数据，又可以体验黑客帝国的高</a:t>
            </a:r>
            <a:r>
              <a:rPr lang="en-US" altLang="zh-CN" dirty="0"/>
              <a:t>B</a:t>
            </a:r>
            <a:r>
              <a:rPr lang="zh-CN" altLang="en-US" dirty="0"/>
              <a:t>格 示例：</a:t>
            </a:r>
            <a:r>
              <a:rPr lang="en-US" altLang="zh-CN" dirty="0" err="1"/>
              <a:t>sudo</a:t>
            </a:r>
            <a:r>
              <a:rPr lang="en-US" altLang="zh-CN" dirty="0"/>
              <a:t> apt install </a:t>
            </a:r>
            <a:r>
              <a:rPr lang="en-US" altLang="zh-CN" dirty="0" err="1"/>
              <a:t>cmatrix</a:t>
            </a:r>
            <a:r>
              <a:rPr lang="zh-CN" altLang="en-US" dirty="0"/>
              <a:t>。也可以在</a:t>
            </a:r>
            <a:r>
              <a:rPr lang="en-US" altLang="zh-CN" dirty="0" err="1"/>
              <a:t>RGui</a:t>
            </a:r>
            <a:r>
              <a:rPr lang="zh-CN" altLang="en-US" dirty="0"/>
              <a:t>中体验在图形界面下进行数据挖掘和交互绘图，示例</a:t>
            </a:r>
            <a:r>
              <a:rPr lang="en-US" altLang="zh-CN" dirty="0"/>
              <a:t>demo(graphics)</a:t>
            </a:r>
            <a:r>
              <a:rPr lang="zh-CN" altLang="en-US" dirty="0"/>
              <a:t>。</a:t>
            </a:r>
            <a:endParaRPr lang="en-US" altLang="zh-CN" dirty="0"/>
          </a:p>
          <a:p>
            <a:r>
              <a:rPr lang="zh-CN" altLang="en-US" dirty="0"/>
              <a:t>这些环境提供了软件高效交互、数据处理的环境；但学习成本仍然较高，需要使用者有较好的基础来输入代码，这对我来説也是非常困难的一件事。第二它有致命的缺点，分析过程没有保存和整理，不好重复。</a:t>
            </a:r>
          </a:p>
          <a:p>
            <a:r>
              <a:rPr lang="zh-CN" altLang="en-US" dirty="0"/>
              <a:t>有没有不用敲代码的工作方式，而且全程保存分析过程，并将这两类工作合二为一。</a:t>
            </a:r>
          </a:p>
        </p:txBody>
      </p:sp>
    </p:spTree>
    <p:extLst>
      <p:ext uri="{BB962C8B-B14F-4D97-AF65-F5344CB8AC3E}">
        <p14:creationId xmlns:p14="http://schemas.microsoft.com/office/powerpoint/2010/main" val="954449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一个软件，将</a:t>
            </a:r>
            <a:r>
              <a:rPr lang="en-US" altLang="zh-CN" dirty="0"/>
              <a:t>Shell</a:t>
            </a:r>
            <a:r>
              <a:rPr lang="zh-CN" altLang="en-US" dirty="0"/>
              <a:t>、</a:t>
            </a:r>
            <a:r>
              <a:rPr lang="en-US" altLang="zh-CN" dirty="0"/>
              <a:t>R</a:t>
            </a:r>
            <a:r>
              <a:rPr lang="zh-CN" altLang="en-US" dirty="0"/>
              <a:t>语言完美整合：将屏幕分为</a:t>
            </a:r>
            <a:r>
              <a:rPr lang="en-US" altLang="zh-CN" dirty="0"/>
              <a:t>4</a:t>
            </a:r>
            <a:r>
              <a:rPr lang="zh-CN" altLang="en-US" dirty="0"/>
              <a:t>个区。代码编辑区可以实时修改和保存代码，不用复制，可选中执行，而且还有目录导航；右侧环境变量随时查看内存中的变量和函数，方便调试；执行区随时交互测试和探索；预览区方便显示、预览、调图片尺寸和保存各种格式。这样就提供了一个容易上手，全能型组学数据分析环境。</a:t>
            </a:r>
          </a:p>
          <a:p>
            <a:endParaRPr lang="zh-CN" altLang="en-US" dirty="0"/>
          </a:p>
        </p:txBody>
      </p:sp>
    </p:spTree>
    <p:extLst>
      <p:ext uri="{BB962C8B-B14F-4D97-AF65-F5344CB8AC3E}">
        <p14:creationId xmlns:p14="http://schemas.microsoft.com/office/powerpoint/2010/main" val="3214066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为了看懂现有的分析方法，我们要学习一些基础知识，每种语言入门要学习几十个新单词的含义，即命令或函数；高级阶段掌握顶多百个函数，只是我们现在语言学习成本的百分或千分之一。</a:t>
            </a:r>
            <a:endParaRPr lang="en-US" altLang="zh-CN" dirty="0"/>
          </a:p>
          <a:p>
            <a:endParaRPr lang="en-US" altLang="zh-CN" dirty="0"/>
          </a:p>
          <a:p>
            <a:r>
              <a:rPr lang="zh-CN" altLang="en-US" dirty="0"/>
              <a:t>想专职从事数据分析的小伙半，推荐大家系统学习鸟哥</a:t>
            </a:r>
            <a:r>
              <a:rPr lang="en-US" altLang="zh-CN" dirty="0"/>
              <a:t>Linux</a:t>
            </a:r>
            <a:r>
              <a:rPr lang="zh-CN" altLang="en-US" dirty="0"/>
              <a:t>的花</a:t>
            </a:r>
            <a:r>
              <a:rPr lang="en-US" altLang="zh-CN" dirty="0"/>
              <a:t>10</a:t>
            </a:r>
            <a:r>
              <a:rPr lang="zh-CN" altLang="en-US" dirty="0"/>
              <a:t>小时，对电脑的硬盘系统也有介绍，初步了解</a:t>
            </a:r>
            <a:r>
              <a:rPr lang="en-US" altLang="zh-CN" dirty="0"/>
              <a:t>Linux</a:t>
            </a:r>
            <a:r>
              <a:rPr lang="zh-CN" altLang="en-US" dirty="0"/>
              <a:t>系统，掌握常用的二、三十个</a:t>
            </a:r>
            <a:r>
              <a:rPr lang="en-US" altLang="zh-CN" dirty="0"/>
              <a:t>Shell</a:t>
            </a:r>
            <a:r>
              <a:rPr lang="zh-CN" altLang="en-US" dirty="0"/>
              <a:t>常用命令</a:t>
            </a:r>
            <a:r>
              <a:rPr lang="en-US" altLang="zh-CN" dirty="0"/>
              <a:t>(</a:t>
            </a:r>
            <a:r>
              <a:rPr lang="zh-CN" altLang="en-US" dirty="0"/>
              <a:t>单词或缩写</a:t>
            </a:r>
            <a:r>
              <a:rPr lang="en-US" altLang="zh-CN" dirty="0"/>
              <a:t>)</a:t>
            </a:r>
            <a:r>
              <a:rPr lang="zh-CN" altLang="en-US" dirty="0"/>
              <a:t>完成日常操作，为使用或搭建分析流程打基础；再花</a:t>
            </a:r>
            <a:r>
              <a:rPr lang="en-US" altLang="zh-CN" dirty="0"/>
              <a:t>20</a:t>
            </a:r>
            <a:r>
              <a:rPr lang="zh-CN" altLang="en-US" dirty="0"/>
              <a:t>小时系统学习下威克姆的</a:t>
            </a:r>
            <a:r>
              <a:rPr lang="en-US" altLang="zh-CN" dirty="0"/>
              <a:t>R</a:t>
            </a:r>
            <a:r>
              <a:rPr lang="zh-CN" altLang="en-US" dirty="0"/>
              <a:t>语言</a:t>
            </a:r>
            <a:r>
              <a:rPr lang="en-US" altLang="zh-CN" dirty="0"/>
              <a:t>ggplot2</a:t>
            </a:r>
            <a:r>
              <a:rPr lang="zh-CN" altLang="en-US" dirty="0"/>
              <a:t>数据分析和绘图；想从事数据分析的小伙伴，有必要系统学习。对于书籍的选择，这种再版更新的书也是值得选择的。二是看阅读量、和引用，也值得选择。</a:t>
            </a:r>
            <a:endParaRPr lang="en-US" altLang="zh-CN" dirty="0"/>
          </a:p>
          <a:p>
            <a:endParaRPr lang="en-US" altLang="zh-CN" dirty="0"/>
          </a:p>
          <a:p>
            <a:r>
              <a:rPr lang="zh-CN" altLang="en-US" dirty="0"/>
              <a:t>如果你觉得这书内容太多，没有针对性。我们也可以学习，我和朋友整理的笔记，比一般的书更新、代码更新成功率高，且对于生物信息，尤其是组学数据分析的人员有有针对性，可以网站上免费下载学习针多生物信息相关的实用知识。</a:t>
            </a:r>
            <a:endParaRPr lang="en-US" altLang="zh-CN" dirty="0"/>
          </a:p>
          <a:p>
            <a:r>
              <a:rPr lang="en-US" altLang="zh-CN" dirty="0">
                <a:hlinkClick r:id="rId3"/>
              </a:rPr>
              <a:t>http://www.ehbio.com/Training/index.php/Home/Index/Articles.html</a:t>
            </a:r>
            <a:endParaRPr lang="zh-CN" altLang="en-US" dirty="0"/>
          </a:p>
          <a:p>
            <a:endParaRPr lang="zh-CN" altLang="en-US" dirty="0"/>
          </a:p>
        </p:txBody>
      </p:sp>
    </p:spTree>
    <p:extLst>
      <p:ext uri="{BB962C8B-B14F-4D97-AF65-F5344CB8AC3E}">
        <p14:creationId xmlns:p14="http://schemas.microsoft.com/office/powerpoint/2010/main" val="248463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培养组主要是平板、液体</a:t>
            </a:r>
            <a:r>
              <a:rPr lang="en-US" altLang="zh-CN" dirty="0"/>
              <a:t>96</a:t>
            </a:r>
            <a:r>
              <a:rPr lang="zh-CN" altLang="en-US" dirty="0"/>
              <a:t>孔板培养，</a:t>
            </a:r>
            <a:r>
              <a:rPr lang="en-US" altLang="zh-CN" dirty="0"/>
              <a:t>+</a:t>
            </a:r>
            <a:r>
              <a:rPr lang="zh-CN" altLang="en-US" dirty="0"/>
              <a:t>测序鉴定；</a:t>
            </a:r>
            <a:r>
              <a:rPr lang="en-US" altLang="zh-CN" dirty="0"/>
              <a:t>DNA</a:t>
            </a:r>
            <a:r>
              <a:rPr lang="zh-CN" altLang="en-US" dirty="0"/>
              <a:t>、</a:t>
            </a:r>
            <a:r>
              <a:rPr lang="en-US" altLang="zh-CN" dirty="0"/>
              <a:t>RNA</a:t>
            </a:r>
            <a:r>
              <a:rPr lang="zh-CN" altLang="en-US" dirty="0"/>
              <a:t>层面二代测序；质谱</a:t>
            </a:r>
            <a:endParaRPr lang="en-US" altLang="zh-CN" dirty="0"/>
          </a:p>
          <a:p>
            <a:r>
              <a:rPr lang="en-US" altLang="zh-CN" dirty="0"/>
              <a:t>Amplicon</a:t>
            </a:r>
            <a:r>
              <a:rPr lang="zh-CN" altLang="en-US" dirty="0"/>
              <a:t>扩增子测序，虽然 仅能揭示微生物的多样性，但是操作简单、有效回避宿主、便宜，现在单个样本的建库和测序价格仅在</a:t>
            </a:r>
            <a:r>
              <a:rPr lang="en-US" altLang="zh-CN" dirty="0"/>
              <a:t>150</a:t>
            </a:r>
            <a:r>
              <a:rPr lang="zh-CN" altLang="en-US" dirty="0"/>
              <a:t>元左右。</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95574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Pat Schloss</a:t>
            </a:r>
            <a:r>
              <a:rPr lang="zh-CN" altLang="en-US" dirty="0"/>
              <a:t>，引用</a:t>
            </a:r>
            <a:r>
              <a:rPr lang="en-US" altLang="zh-CN" dirty="0"/>
              <a:t>3.3</a:t>
            </a:r>
            <a:r>
              <a:rPr lang="zh-CN" altLang="en-US" dirty="0"/>
              <a:t>万，</a:t>
            </a:r>
            <a:r>
              <a:rPr lang="en-US" altLang="zh-CN" dirty="0"/>
              <a:t>mothur</a:t>
            </a:r>
            <a:r>
              <a:rPr lang="zh-CN" altLang="en-US" dirty="0"/>
              <a:t>最早的分析流程，引用</a:t>
            </a:r>
            <a:r>
              <a:rPr lang="en-US" altLang="zh-CN" dirty="0"/>
              <a:t>1.1</a:t>
            </a:r>
            <a:r>
              <a:rPr lang="zh-CN" altLang="en-US" dirty="0"/>
              <a:t>万，整理了他之前开会的 </a:t>
            </a:r>
            <a:r>
              <a:rPr lang="en-US" altLang="zh-CN" dirty="0"/>
              <a:t>DOTUR</a:t>
            </a:r>
            <a:r>
              <a:rPr lang="zh-CN" altLang="en-US" dirty="0"/>
              <a:t>，</a:t>
            </a:r>
            <a:r>
              <a:rPr lang="en-US" altLang="zh-CN" dirty="0"/>
              <a:t>SONS</a:t>
            </a:r>
            <a:r>
              <a:rPr lang="zh-CN" altLang="en-US" dirty="0"/>
              <a:t>。不过我用的不多，优点是体系小巧，跨平台，但功能有限。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Rob Knight, </a:t>
            </a:r>
            <a:r>
              <a:rPr lang="zh-CN" altLang="en-US" dirty="0"/>
              <a:t>引用近</a:t>
            </a:r>
            <a:r>
              <a:rPr lang="en-US" altLang="zh-CN" dirty="0"/>
              <a:t>16</a:t>
            </a:r>
            <a:r>
              <a:rPr lang="zh-CN" altLang="en-US" dirty="0"/>
              <a:t>万，</a:t>
            </a:r>
            <a:r>
              <a:rPr lang="en-US" altLang="zh-CN" dirty="0"/>
              <a:t>QIIME</a:t>
            </a:r>
            <a:r>
              <a:rPr lang="zh-CN" altLang="en-US" dirty="0"/>
              <a:t>，</a:t>
            </a:r>
            <a:r>
              <a:rPr lang="en-US" altLang="zh-CN" dirty="0"/>
              <a:t>QIIME2</a:t>
            </a:r>
            <a:r>
              <a:rPr lang="zh-CN" altLang="en-US" dirty="0"/>
              <a:t>，综述，引用</a:t>
            </a:r>
            <a:r>
              <a:rPr lang="en-US" altLang="zh-CN" dirty="0"/>
              <a:t>H</a:t>
            </a:r>
            <a:r>
              <a:rPr lang="zh-CN" altLang="en-US" dirty="0"/>
              <a:t>指数</a:t>
            </a:r>
            <a:r>
              <a:rPr lang="en-US" altLang="zh-CN" dirty="0"/>
              <a:t>160</a:t>
            </a:r>
            <a:r>
              <a:rPr lang="zh-CN" altLang="en-US" dirty="0"/>
              <a:t>。第一版被引近</a:t>
            </a:r>
            <a:r>
              <a:rPr lang="en-US" altLang="zh-CN" dirty="0"/>
              <a:t>1.6</a:t>
            </a:r>
            <a:r>
              <a:rPr lang="zh-CN" altLang="en-US" dirty="0"/>
              <a:t>万次，二版己正在出版，已经引用近千，我也有幸参与，本月即将在</a:t>
            </a:r>
            <a:r>
              <a:rPr lang="en-US" altLang="zh-CN" dirty="0"/>
              <a:t>Nature Biotechnology</a:t>
            </a:r>
            <a:r>
              <a:rPr lang="zh-CN" altLang="en-US" dirty="0"/>
              <a:t>杂志上线。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Robert Edgar, </a:t>
            </a:r>
            <a:r>
              <a:rPr lang="zh-CN" altLang="en-US" dirty="0"/>
              <a:t>引用</a:t>
            </a:r>
            <a:r>
              <a:rPr lang="en-US" altLang="zh-CN" dirty="0"/>
              <a:t>6.1</a:t>
            </a:r>
            <a:r>
              <a:rPr lang="zh-CN" altLang="en-US" dirty="0"/>
              <a:t>万，</a:t>
            </a:r>
            <a:r>
              <a:rPr lang="en-US" altLang="zh-CN" dirty="0"/>
              <a:t>usearch, </a:t>
            </a:r>
            <a:r>
              <a:rPr lang="en-US" altLang="zh-CN" dirty="0" err="1"/>
              <a:t>uchime</a:t>
            </a:r>
            <a:r>
              <a:rPr lang="en-US" altLang="zh-CN" dirty="0"/>
              <a:t>, </a:t>
            </a:r>
            <a:r>
              <a:rPr lang="en-US" altLang="zh-CN" dirty="0" err="1"/>
              <a:t>uparse</a:t>
            </a:r>
            <a:r>
              <a:rPr lang="en-US" altLang="zh-CN" dirty="0"/>
              <a:t>, </a:t>
            </a:r>
            <a:r>
              <a:rPr lang="en-US" altLang="zh-CN" dirty="0" err="1"/>
              <a:t>unoise</a:t>
            </a:r>
            <a:r>
              <a:rPr lang="en-US" altLang="zh-CN" dirty="0"/>
              <a:t>, </a:t>
            </a:r>
            <a:r>
              <a:rPr lang="en-US" altLang="zh-CN" dirty="0" err="1"/>
              <a:t>sintax</a:t>
            </a:r>
            <a:r>
              <a:rPr lang="zh-CN" altLang="en-US" dirty="0"/>
              <a:t>，引用数万；由于</a:t>
            </a:r>
            <a:r>
              <a:rPr lang="en-US" altLang="zh-CN" dirty="0"/>
              <a:t>USEARCH</a:t>
            </a:r>
            <a:r>
              <a:rPr lang="zh-CN" altLang="en-US" dirty="0"/>
              <a:t>收费，模仿它的免费版发布后，都迅速引用上千；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入门的话：推荐经费允许，购物</a:t>
            </a:r>
            <a:r>
              <a:rPr lang="en-US" altLang="zh-CN" dirty="0"/>
              <a:t>USEARCH 64</a:t>
            </a:r>
            <a:r>
              <a:rPr lang="zh-CN" altLang="en-US" dirty="0"/>
              <a:t>位版，功能齐全，还有技术支持，我们也正在建设</a:t>
            </a:r>
            <a:r>
              <a:rPr lang="en-US" altLang="zh-CN" dirty="0"/>
              <a:t>USEARCH</a:t>
            </a:r>
            <a:r>
              <a:rPr lang="zh-CN" altLang="en-US" dirty="0"/>
              <a:t>的中文文档系统，并为国内用户提供更好用的教程和购买渠道；经费无法支付软件费用，可以使用类似软件</a:t>
            </a:r>
            <a:r>
              <a:rPr lang="en-US" altLang="zh-CN" dirty="0"/>
              <a:t>VSEARCH</a:t>
            </a:r>
            <a:r>
              <a:rPr lang="zh-CN" altLang="en-US" dirty="0"/>
              <a:t>，我们下推出过教程；有一定经验后，可以上手</a:t>
            </a:r>
            <a:r>
              <a:rPr lang="en-US" altLang="zh-CN" dirty="0"/>
              <a:t>QIIME2</a:t>
            </a:r>
            <a:r>
              <a:rPr lang="zh-CN" altLang="en-US" dirty="0"/>
              <a:t>，交互式探索数据。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些软件主要实现了大数据到表、小表和部分结果图。离发表文章还差的远，对于个性化的分析，还需要很多工具的辅助。当然也有很多宏基因组软件，但使用量最高也就千次，和扩增子的主流软件不在一个数量级，具体可阅读公众号相关文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Huttenhowver</a:t>
            </a:r>
            <a:r>
              <a:rPr lang="en-US" altLang="zh-CN" dirty="0"/>
              <a:t>: </a:t>
            </a:r>
            <a:r>
              <a:rPr lang="en-US" altLang="zh-CN" dirty="0" err="1"/>
              <a:t>Lefse</a:t>
            </a:r>
            <a:r>
              <a:rPr lang="zh-CN" altLang="en-US" dirty="0"/>
              <a:t>、</a:t>
            </a:r>
            <a:r>
              <a:rPr lang="en-US" altLang="zh-CN" dirty="0" err="1"/>
              <a:t>graphlan</a:t>
            </a:r>
            <a:r>
              <a:rPr lang="zh-CN" altLang="en-US" dirty="0"/>
              <a:t>、</a:t>
            </a:r>
            <a:r>
              <a:rPr lang="en-US" altLang="zh-CN" dirty="0"/>
              <a:t>humann2</a:t>
            </a:r>
            <a:r>
              <a:rPr lang="zh-CN" altLang="en-US" dirty="0"/>
              <a:t>、</a:t>
            </a:r>
            <a:r>
              <a:rPr lang="en-US" altLang="zh-CN" dirty="0" err="1"/>
              <a:t>picrust</a:t>
            </a:r>
            <a:endParaRPr lang="zh-CN" altLang="en-US" dirty="0"/>
          </a:p>
          <a:p>
            <a:endParaRPr lang="zh-CN" altLang="en-US" dirty="0"/>
          </a:p>
        </p:txBody>
      </p:sp>
    </p:spTree>
    <p:extLst>
      <p:ext uri="{BB962C8B-B14F-4D97-AF65-F5344CB8AC3E}">
        <p14:creationId xmlns:p14="http://schemas.microsoft.com/office/powerpoint/2010/main" val="822375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Vegan</a:t>
            </a:r>
            <a:r>
              <a:rPr lang="zh-CN" altLang="en-US" dirty="0"/>
              <a:t>发布</a:t>
            </a:r>
            <a:r>
              <a:rPr lang="en-US" altLang="zh-CN" dirty="0"/>
              <a:t>10</a:t>
            </a:r>
            <a:r>
              <a:rPr lang="zh-CN" altLang="en-US" dirty="0"/>
              <a:t>余年，引用超</a:t>
            </a:r>
            <a:r>
              <a:rPr lang="en-US" altLang="zh-CN" dirty="0"/>
              <a:t>2</a:t>
            </a:r>
            <a:r>
              <a:rPr lang="zh-CN" altLang="en-US" dirty="0"/>
              <a:t>万次。引用</a:t>
            </a:r>
            <a:r>
              <a:rPr lang="en-US" altLang="zh-CN" dirty="0"/>
              <a:t>2</a:t>
            </a:r>
            <a:r>
              <a:rPr lang="zh-CN" altLang="en-US" dirty="0"/>
              <a:t>千多次。最近发布的</a:t>
            </a:r>
            <a:r>
              <a:rPr lang="en-US" altLang="zh-CN" dirty="0"/>
              <a:t>Microbiome</a:t>
            </a:r>
            <a:r>
              <a:rPr lang="zh-CN" altLang="en-US" dirty="0"/>
              <a:t>包，这些工具有些现在的函数，为我们自己写代码统计绘图节约大量时间</a:t>
            </a:r>
            <a:endParaRPr lang="en-US" altLang="zh-CN" dirty="0"/>
          </a:p>
          <a:p>
            <a:r>
              <a:rPr lang="en-US" altLang="zh-CN" dirty="0"/>
              <a:t>https://popgen.nescent.org/2018-03-27_RDA_GEA_files/figure-html/nicer_plot2-2.png</a:t>
            </a:r>
            <a:endParaRPr lang="zh-CN" altLang="en-US" dirty="0"/>
          </a:p>
          <a:p>
            <a:endParaRPr lang="zh-CN" altLang="en-US" dirty="0"/>
          </a:p>
        </p:txBody>
      </p:sp>
    </p:spTree>
    <p:extLst>
      <p:ext uri="{BB962C8B-B14F-4D97-AF65-F5344CB8AC3E}">
        <p14:creationId xmlns:p14="http://schemas.microsoft.com/office/powerpoint/2010/main" val="2035225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同行的文章的分析还有更多种玩法，你自己学习，自己设计，参考同行代码还是最高效的方式。如果你想可重复分析，不想因为一点修改反复调整图形细节，可以用更高效的代码方法。很多同行都有分析。我们在学人基础上去学习，去修改，可让工作效率提高、数倍，至数十倍。</a:t>
            </a:r>
          </a:p>
          <a:p>
            <a:endParaRPr lang="zh-CN" altLang="en-US" dirty="0"/>
          </a:p>
        </p:txBody>
      </p:sp>
    </p:spTree>
    <p:extLst>
      <p:ext uri="{BB962C8B-B14F-4D97-AF65-F5344CB8AC3E}">
        <p14:creationId xmlns:p14="http://schemas.microsoft.com/office/powerpoint/2010/main" val="1234995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dirty="0"/>
              <a:t>解决本领域中文资料匮乏的困境。</a:t>
            </a:r>
            <a:br>
              <a:rPr lang="zh-CN" altLang="en-US" sz="1200" dirty="0"/>
            </a:br>
            <a:r>
              <a:rPr lang="zh-CN" altLang="en-US" dirty="0"/>
              <a:t>在</a:t>
            </a:r>
            <a:r>
              <a:rPr lang="en-US" altLang="zh-CN" dirty="0"/>
              <a:t>3</a:t>
            </a:r>
            <a:r>
              <a:rPr lang="zh-CN" altLang="en-US" dirty="0"/>
              <a:t>年前，我刚进入这个领域时，学习是非常困难的，自己的专业知识缺失，中文资料也严重缺乏。一些公司有分析方法，但説是核心机密不分享。国内同行也不愿意分享他们的核心流程，怕几年的积累让别人几个月学会；刚开始学习非常茫然，无从下手。后来兴起的公众号，同学邀请我分享技术、经验。想到了创办一个同行分享中文资料的平台，为本领域知识经验的积累，提交检索便利，节约同行解决问题的时间。</a:t>
            </a:r>
            <a:endParaRPr lang="en-US" altLang="zh-CN" dirty="0"/>
          </a:p>
          <a:p>
            <a:endParaRPr lang="en-US" altLang="zh-CN" dirty="0"/>
          </a:p>
          <a:p>
            <a:r>
              <a:rPr lang="zh-CN" altLang="en-US" dirty="0"/>
              <a:t>两年前创办了宏基因组公众号，每天发布笔记；一不小心，就像日志一样坚持 了两年，发布了</a:t>
            </a:r>
            <a:r>
              <a:rPr lang="en-US" altLang="zh-CN" dirty="0"/>
              <a:t>400</a:t>
            </a:r>
            <a:r>
              <a:rPr lang="zh-CN" altLang="en-US" dirty="0"/>
              <a:t>多篇和撰写了</a:t>
            </a:r>
            <a:r>
              <a:rPr lang="en-US" altLang="zh-CN" dirty="0"/>
              <a:t>200</a:t>
            </a:r>
            <a:r>
              <a:rPr lang="zh-CN" altLang="en-US" dirty="0"/>
              <a:t>多万字。当初以为太专业，只有</a:t>
            </a:r>
            <a:r>
              <a:rPr lang="en-US" altLang="zh-CN" dirty="0"/>
              <a:t>500</a:t>
            </a:r>
            <a:r>
              <a:rPr lang="zh-CN" altLang="en-US" dirty="0"/>
              <a:t>个同行关注讨论。目前有</a:t>
            </a:r>
            <a:r>
              <a:rPr lang="en-US" altLang="zh-CN" dirty="0"/>
              <a:t>5000</a:t>
            </a:r>
            <a:r>
              <a:rPr lang="zh-CN" altLang="en-US" dirty="0"/>
              <a:t>多同行好友，关注已达</a:t>
            </a:r>
            <a:r>
              <a:rPr lang="en-US" altLang="zh-CN" dirty="0"/>
              <a:t>5</a:t>
            </a:r>
            <a:r>
              <a:rPr lang="zh-CN" altLang="en-US" dirty="0"/>
              <a:t>万多人，两年累计阅读达</a:t>
            </a:r>
            <a:r>
              <a:rPr lang="en-US" altLang="zh-CN" dirty="0"/>
              <a:t>800</a:t>
            </a:r>
            <a:r>
              <a:rPr lang="zh-CN" altLang="en-US" dirty="0"/>
              <a:t>多万。</a:t>
            </a:r>
          </a:p>
          <a:p>
            <a:endParaRPr lang="zh-CN" altLang="en-US" dirty="0"/>
          </a:p>
        </p:txBody>
      </p:sp>
    </p:spTree>
    <p:extLst>
      <p:ext uri="{BB962C8B-B14F-4D97-AF65-F5344CB8AC3E}">
        <p14:creationId xmlns:p14="http://schemas.microsoft.com/office/powerpoint/2010/main" val="118862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运行的两年多，第一年基本是我一个人在坚持分享。目前有</a:t>
            </a:r>
            <a:r>
              <a:rPr lang="en-US" altLang="zh-CN" dirty="0"/>
              <a:t>30</a:t>
            </a:r>
            <a:r>
              <a:rPr lang="zh-CN" altLang="en-US" dirty="0"/>
              <a:t>多人同行，在国内外华人圈都有人参与，现在更多的工作是帮助同行来稿的审核和修改。</a:t>
            </a:r>
          </a:p>
        </p:txBody>
      </p:sp>
    </p:spTree>
    <p:extLst>
      <p:ext uri="{BB962C8B-B14F-4D97-AF65-F5344CB8AC3E}">
        <p14:creationId xmlns:p14="http://schemas.microsoft.com/office/powerpoint/2010/main" val="869602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有人问你分享这些资料一定花了很多时间吧！但付出不仅帮助了很多同行，而且收获最大的是我自己。</a:t>
            </a:r>
            <a:endParaRPr lang="en-US" altLang="zh-CN" dirty="0"/>
          </a:p>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这两年，经历了投稿完全不送审，在成为送审后被拒，再到送审后小修接收</a:t>
            </a:r>
            <a:r>
              <a:rPr lang="en-US" altLang="zh-CN" dirty="0"/>
              <a:t>3</a:t>
            </a:r>
            <a:r>
              <a:rPr lang="zh-CN" altLang="en-US" dirty="0"/>
              <a:t>个阶段。</a:t>
            </a:r>
            <a:endParaRPr lang="en-US" altLang="zh-CN" dirty="0"/>
          </a:p>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我负责、参与分析共有</a:t>
            </a:r>
            <a:r>
              <a:rPr lang="en-US" altLang="zh-CN" dirty="0"/>
              <a:t>7</a:t>
            </a:r>
            <a:r>
              <a:rPr lang="zh-CN" altLang="en-US" dirty="0"/>
              <a:t>篇文章发表或被接收，累计影响因子达</a:t>
            </a:r>
            <a:r>
              <a:rPr lang="en-US" altLang="zh-CN" dirty="0"/>
              <a:t>130</a:t>
            </a:r>
            <a:r>
              <a:rPr lang="zh-CN" altLang="en-US" dirty="0"/>
              <a:t>多分，包括</a:t>
            </a:r>
            <a:r>
              <a:rPr lang="en-US" altLang="zh-CN" dirty="0"/>
              <a:t>1</a:t>
            </a:r>
            <a:r>
              <a:rPr lang="zh-CN" altLang="en-US" dirty="0"/>
              <a:t>篇</a:t>
            </a:r>
            <a:r>
              <a:rPr lang="en-US" altLang="zh-CN" dirty="0"/>
              <a:t>Science</a:t>
            </a:r>
            <a:r>
              <a:rPr lang="zh-CN" altLang="en-US" dirty="0"/>
              <a:t>和</a:t>
            </a:r>
            <a:r>
              <a:rPr lang="en-US" altLang="zh-CN" dirty="0"/>
              <a:t>2</a:t>
            </a:r>
            <a:r>
              <a:rPr lang="zh-CN" altLang="en-US" dirty="0"/>
              <a:t>篇</a:t>
            </a:r>
            <a:r>
              <a:rPr lang="en-US" altLang="zh-CN" dirty="0"/>
              <a:t>Nature Biotechnology</a:t>
            </a:r>
            <a:r>
              <a:rPr lang="zh-CN" altLang="en-US" dirty="0"/>
              <a:t>，其中我全面负责分析的两篇被自然生物技术、中国科学选为封面文章，都是对我学习分享工作最大的认可。</a:t>
            </a:r>
            <a:endParaRPr lang="en-US" altLang="zh-CN" dirty="0"/>
          </a:p>
          <a:p>
            <a:endParaRPr lang="zh-CN" altLang="en-US" dirty="0"/>
          </a:p>
        </p:txBody>
      </p:sp>
    </p:spTree>
    <p:extLst>
      <p:ext uri="{BB962C8B-B14F-4D97-AF65-F5344CB8AC3E}">
        <p14:creationId xmlns:p14="http://schemas.microsoft.com/office/powerpoint/2010/main" val="99825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我本科微生物专业学习</a:t>
            </a:r>
            <a:r>
              <a:rPr lang="en-US" altLang="zh-CN" dirty="0"/>
              <a:t>4</a:t>
            </a:r>
            <a:r>
              <a:rPr lang="zh-CN" altLang="en-US" dirty="0"/>
              <a:t>年，博士生物信息学专业</a:t>
            </a:r>
            <a:r>
              <a:rPr lang="en-US" altLang="zh-CN" dirty="0"/>
              <a:t>6</a:t>
            </a:r>
            <a:r>
              <a:rPr lang="zh-CN" altLang="en-US" dirty="0"/>
              <a:t>年，</a:t>
            </a:r>
            <a:r>
              <a:rPr lang="en-US" altLang="zh-CN" dirty="0"/>
              <a:t>2</a:t>
            </a:r>
            <a:r>
              <a:rPr lang="zh-CN" altLang="en-US" dirty="0"/>
              <a:t>年的博士后训练后，已经到达了山顶，开始准备从事科研工作时。经过我</a:t>
            </a:r>
            <a:r>
              <a:rPr lang="en-US" altLang="zh-CN" dirty="0"/>
              <a:t>12</a:t>
            </a:r>
            <a:r>
              <a:rPr lang="zh-CN" altLang="en-US" dirty="0"/>
              <a:t>年的积累，我发现了微生物组这个新世界。大学、研究生、博后这些十多年后，仅仅是大众眼中的学业巅峰；在专业领域面前，你才仅仅获得通过专业科研领域的入场券，有着无穷大的世界等待你去探索。</a:t>
            </a:r>
          </a:p>
        </p:txBody>
      </p:sp>
    </p:spTree>
    <p:extLst>
      <p:ext uri="{BB962C8B-B14F-4D97-AF65-F5344CB8AC3E}">
        <p14:creationId xmlns:p14="http://schemas.microsoft.com/office/powerpoint/2010/main" val="403898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有人问你分享这些资料一定花了很多时间吧！但付出不仅帮助了很多同行，而且收获最大的是我自己。</a:t>
            </a:r>
            <a:endParaRPr lang="en-US" altLang="zh-CN" dirty="0"/>
          </a:p>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这两年，经历了投稿完全不送审，在成为送审后被拒，再到送审后小修接收</a:t>
            </a:r>
            <a:r>
              <a:rPr lang="en-US" altLang="zh-CN" dirty="0"/>
              <a:t>3</a:t>
            </a:r>
            <a:r>
              <a:rPr lang="zh-CN" altLang="en-US" dirty="0"/>
              <a:t>个阶段。</a:t>
            </a:r>
            <a:endParaRPr lang="en-US" altLang="zh-CN" dirty="0"/>
          </a:p>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我负责、参与分析共有</a:t>
            </a:r>
            <a:r>
              <a:rPr lang="en-US" altLang="zh-CN" dirty="0"/>
              <a:t>7</a:t>
            </a:r>
            <a:r>
              <a:rPr lang="zh-CN" altLang="en-US" dirty="0"/>
              <a:t>篇文章发表或被接收，累计影响因子达</a:t>
            </a:r>
            <a:r>
              <a:rPr lang="en-US" altLang="zh-CN" dirty="0"/>
              <a:t>130</a:t>
            </a:r>
            <a:r>
              <a:rPr lang="zh-CN" altLang="en-US" dirty="0"/>
              <a:t>多分，包括</a:t>
            </a:r>
            <a:r>
              <a:rPr lang="en-US" altLang="zh-CN" dirty="0"/>
              <a:t>1</a:t>
            </a:r>
            <a:r>
              <a:rPr lang="zh-CN" altLang="en-US" dirty="0"/>
              <a:t>篇</a:t>
            </a:r>
            <a:r>
              <a:rPr lang="en-US" altLang="zh-CN" dirty="0"/>
              <a:t>Science</a:t>
            </a:r>
            <a:r>
              <a:rPr lang="zh-CN" altLang="en-US" dirty="0"/>
              <a:t>和</a:t>
            </a:r>
            <a:r>
              <a:rPr lang="en-US" altLang="zh-CN" dirty="0"/>
              <a:t>2</a:t>
            </a:r>
            <a:r>
              <a:rPr lang="zh-CN" altLang="en-US" dirty="0"/>
              <a:t>篇</a:t>
            </a:r>
            <a:r>
              <a:rPr lang="en-US" altLang="zh-CN" dirty="0"/>
              <a:t>Nature Biotechnology</a:t>
            </a:r>
            <a:r>
              <a:rPr lang="zh-CN" altLang="en-US" dirty="0"/>
              <a:t>，其中我全面负责分析的两篇被自然生物技术、中国科学选为封面文章，都是对我学习分享工作最大的认可。</a:t>
            </a:r>
            <a:endParaRPr lang="en-US" altLang="zh-CN" dirty="0"/>
          </a:p>
          <a:p>
            <a:endParaRPr lang="zh-CN" altLang="en-US" dirty="0"/>
          </a:p>
        </p:txBody>
      </p:sp>
    </p:spTree>
    <p:extLst>
      <p:ext uri="{BB962C8B-B14F-4D97-AF65-F5344CB8AC3E}">
        <p14:creationId xmlns:p14="http://schemas.microsoft.com/office/powerpoint/2010/main" val="3217108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更多的人，可能不像我一样，时间有限，是全职数据分析。只是想做一些常用的分析和可视化，我们开发一个在线工作，叫</a:t>
            </a:r>
            <a:r>
              <a:rPr lang="en-US" altLang="zh-CN" dirty="0"/>
              <a:t>ImageGP</a:t>
            </a:r>
            <a:r>
              <a:rPr lang="zh-CN" altLang="en-US" dirty="0"/>
              <a:t>，可以实现</a:t>
            </a:r>
            <a:r>
              <a:rPr lang="en-US" altLang="zh-CN" dirty="0"/>
              <a:t>20</a:t>
            </a:r>
            <a:r>
              <a:rPr lang="zh-CN" altLang="en-US" dirty="0"/>
              <a:t>种常用图绘制，还有微生物组一些常用的分析工具，可以在线一键生成。</a:t>
            </a:r>
          </a:p>
        </p:txBody>
      </p:sp>
    </p:spTree>
    <p:extLst>
      <p:ext uri="{BB962C8B-B14F-4D97-AF65-F5344CB8AC3E}">
        <p14:creationId xmlns:p14="http://schemas.microsoft.com/office/powerpoint/2010/main" val="2385628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28600" indent="-228600" hangingPunct="1">
              <a:buAutoNum type="arabicPeriod"/>
            </a:pPr>
            <a:r>
              <a:rPr lang="zh-CN" altLang="en-US" dirty="0">
                <a:solidFill>
                  <a:srgbClr val="FFFFFF"/>
                </a:solidFill>
                <a:cs typeface="+mn-ea"/>
                <a:sym typeface="+mn-lt"/>
              </a:rPr>
              <a:t>程序语言不要抵触，你会在长期工作中受益匪浅，节约大量时间</a:t>
            </a:r>
            <a:endParaRPr lang="en-US" altLang="zh-CN" dirty="0">
              <a:solidFill>
                <a:srgbClr val="FFFFFF"/>
              </a:solidFill>
              <a:cs typeface="+mn-ea"/>
              <a:sym typeface="+mn-lt"/>
            </a:endParaRPr>
          </a:p>
          <a:p>
            <a:pPr marL="228600" indent="-228600" hangingPunct="1">
              <a:buAutoNum type="arabicPeriod"/>
            </a:pPr>
            <a:r>
              <a:rPr lang="zh-CN" altLang="en-US" dirty="0">
                <a:solidFill>
                  <a:srgbClr val="FFFFFF"/>
                </a:solidFill>
                <a:cs typeface="+mn-ea"/>
                <a:sym typeface="+mn-lt"/>
              </a:rPr>
              <a:t>新人推荐学</a:t>
            </a:r>
            <a:r>
              <a:rPr lang="en-US" altLang="zh-CN" dirty="0">
                <a:solidFill>
                  <a:srgbClr val="FFFFFF"/>
                </a:solidFill>
                <a:cs typeface="+mn-ea"/>
                <a:sym typeface="+mn-lt"/>
              </a:rPr>
              <a:t>Usearch</a:t>
            </a:r>
            <a:r>
              <a:rPr lang="zh-CN" altLang="en-US" dirty="0">
                <a:solidFill>
                  <a:srgbClr val="FFFFFF"/>
                </a:solidFill>
                <a:cs typeface="+mn-ea"/>
                <a:sym typeface="+mn-lt"/>
              </a:rPr>
              <a:t>，免费学</a:t>
            </a:r>
            <a:r>
              <a:rPr lang="en-US" altLang="zh-CN" dirty="0" err="1">
                <a:solidFill>
                  <a:srgbClr val="FFFFFF"/>
                </a:solidFill>
                <a:cs typeface="+mn-ea"/>
                <a:sym typeface="+mn-lt"/>
              </a:rPr>
              <a:t>vsearch</a:t>
            </a:r>
            <a:r>
              <a:rPr lang="zh-CN" altLang="en-US" dirty="0">
                <a:solidFill>
                  <a:srgbClr val="FFFFFF"/>
                </a:solidFill>
                <a:cs typeface="+mn-ea"/>
                <a:sym typeface="+mn-lt"/>
              </a:rPr>
              <a:t>，这些在</a:t>
            </a:r>
            <a:r>
              <a:rPr lang="en-US" altLang="zh-CN" dirty="0">
                <a:solidFill>
                  <a:srgbClr val="FFFFFF"/>
                </a:solidFill>
                <a:cs typeface="+mn-ea"/>
                <a:sym typeface="+mn-lt"/>
              </a:rPr>
              <a:t>windows</a:t>
            </a:r>
            <a:r>
              <a:rPr lang="zh-CN" altLang="en-US" dirty="0">
                <a:solidFill>
                  <a:srgbClr val="FFFFFF"/>
                </a:solidFill>
                <a:cs typeface="+mn-ea"/>
                <a:sym typeface="+mn-lt"/>
              </a:rPr>
              <a:t>下笔记本可搞定；有一定基础后可上手</a:t>
            </a:r>
            <a:r>
              <a:rPr lang="en-US" altLang="zh-CN" dirty="0">
                <a:solidFill>
                  <a:srgbClr val="FFFFFF"/>
                </a:solidFill>
                <a:cs typeface="+mn-ea"/>
                <a:sym typeface="+mn-lt"/>
              </a:rPr>
              <a:t>QIIME2</a:t>
            </a:r>
            <a:r>
              <a:rPr lang="zh-CN" altLang="en-US" dirty="0">
                <a:solidFill>
                  <a:srgbClr val="FFFFFF"/>
                </a:solidFill>
                <a:cs typeface="+mn-ea"/>
                <a:sym typeface="+mn-lt"/>
              </a:rPr>
              <a:t>，如果你身边有</a:t>
            </a:r>
            <a:r>
              <a:rPr lang="en-US" altLang="zh-CN" dirty="0">
                <a:solidFill>
                  <a:srgbClr val="FFFFFF"/>
                </a:solidFill>
                <a:cs typeface="+mn-ea"/>
                <a:sym typeface="+mn-lt"/>
              </a:rPr>
              <a:t>mothur</a:t>
            </a:r>
            <a:r>
              <a:rPr lang="zh-CN" altLang="en-US" dirty="0">
                <a:solidFill>
                  <a:srgbClr val="FFFFFF"/>
                </a:solidFill>
                <a:cs typeface="+mn-ea"/>
                <a:sym typeface="+mn-lt"/>
              </a:rPr>
              <a:t>的高手或团队有使用的历史，继续使用也没问题。方法和软件永远学不完，参考同行建议，或挑选常用的</a:t>
            </a:r>
            <a:r>
              <a:rPr lang="en-US" altLang="zh-CN" dirty="0">
                <a:solidFill>
                  <a:srgbClr val="FFFFFF"/>
                </a:solidFill>
                <a:cs typeface="+mn-ea"/>
                <a:sym typeface="+mn-lt"/>
              </a:rPr>
              <a:t>(</a:t>
            </a:r>
            <a:r>
              <a:rPr lang="zh-CN" altLang="en-US" dirty="0">
                <a:solidFill>
                  <a:srgbClr val="FFFFFF"/>
                </a:solidFill>
                <a:cs typeface="+mn-ea"/>
                <a:sym typeface="+mn-lt"/>
              </a:rPr>
              <a:t>按引用排序</a:t>
            </a:r>
            <a:r>
              <a:rPr lang="en-US" altLang="zh-CN" dirty="0">
                <a:solidFill>
                  <a:srgbClr val="FFFFFF"/>
                </a:solidFill>
                <a:cs typeface="+mn-ea"/>
                <a:sym typeface="+mn-lt"/>
              </a:rPr>
              <a:t>)</a:t>
            </a:r>
            <a:r>
              <a:rPr lang="zh-CN" altLang="en-US" dirty="0">
                <a:solidFill>
                  <a:srgbClr val="FFFFFF"/>
                </a:solidFill>
                <a:cs typeface="+mn-ea"/>
                <a:sym typeface="+mn-lt"/>
              </a:rPr>
              <a:t>方法和软件上手，新软件首选</a:t>
            </a:r>
            <a:r>
              <a:rPr lang="en-US" altLang="zh-CN" dirty="0">
                <a:solidFill>
                  <a:srgbClr val="FFFFFF"/>
                </a:solidFill>
                <a:cs typeface="+mn-ea"/>
                <a:sym typeface="+mn-lt"/>
              </a:rPr>
              <a:t>Nature Biotechnology</a:t>
            </a:r>
            <a:r>
              <a:rPr lang="zh-CN" altLang="en-US" dirty="0">
                <a:solidFill>
                  <a:srgbClr val="FFFFFF"/>
                </a:solidFill>
                <a:cs typeface="+mn-ea"/>
                <a:sym typeface="+mn-lt"/>
              </a:rPr>
              <a:t>、</a:t>
            </a:r>
            <a:r>
              <a:rPr lang="en-US" altLang="zh-CN" dirty="0">
                <a:solidFill>
                  <a:srgbClr val="FFFFFF"/>
                </a:solidFill>
                <a:cs typeface="+mn-ea"/>
                <a:sym typeface="+mn-lt"/>
              </a:rPr>
              <a:t>Nature Methods</a:t>
            </a:r>
            <a:r>
              <a:rPr lang="zh-CN" altLang="en-US" dirty="0">
                <a:solidFill>
                  <a:srgbClr val="FFFFFF"/>
                </a:solidFill>
                <a:cs typeface="+mn-ea"/>
                <a:sym typeface="+mn-lt"/>
              </a:rPr>
              <a:t>、引用</a:t>
            </a:r>
            <a:endParaRPr lang="zh-CN" altLang="en-US" dirty="0"/>
          </a:p>
          <a:p>
            <a:pPr marL="228600" indent="-228600" hangingPunct="1">
              <a:buAutoNum type="arabicPeriod"/>
            </a:pPr>
            <a:r>
              <a:rPr lang="zh-CN" altLang="en-US" dirty="0">
                <a:solidFill>
                  <a:srgbClr val="FFFFFF"/>
                </a:solidFill>
                <a:cs typeface="+mn-ea"/>
                <a:sym typeface="+mn-lt"/>
              </a:rPr>
              <a:t>学习现成的东西，降低学习成本，不要轻易去造轮子，因为很多轮子的工作量就比一个博士生毕业的课题还要大；我们是在探索问题，不是在开发愿意方法。</a:t>
            </a:r>
            <a:endParaRPr lang="en-US" altLang="zh-CN" dirty="0">
              <a:solidFill>
                <a:srgbClr val="FFFFFF"/>
              </a:solidFill>
              <a:cs typeface="+mn-ea"/>
              <a:sym typeface="+mn-lt"/>
            </a:endParaRPr>
          </a:p>
          <a:p>
            <a:pPr marL="228600" marR="0" lvl="0" indent="-228600" defTabSz="914400" eaLnBrk="1" fontAlgn="auto" latinLnBrk="0" hangingPunct="1">
              <a:lnSpc>
                <a:spcPct val="100000"/>
              </a:lnSpc>
              <a:spcBef>
                <a:spcPts val="0"/>
              </a:spcBef>
              <a:spcAft>
                <a:spcPts val="0"/>
              </a:spcAft>
              <a:buClrTx/>
              <a:buSzTx/>
              <a:buFontTx/>
              <a:buAutoNum type="arabicPeriod"/>
              <a:tabLst/>
              <a:defRPr/>
            </a:pPr>
            <a:r>
              <a:rPr lang="zh-CN" altLang="en-US" dirty="0">
                <a:solidFill>
                  <a:srgbClr val="FFFFFF"/>
                </a:solidFill>
                <a:cs typeface="+mn-ea"/>
                <a:sym typeface="+mn-lt"/>
              </a:rPr>
              <a:t>分析笔记的习惯：</a:t>
            </a:r>
            <a:r>
              <a:rPr lang="en-US" altLang="zh-CN" dirty="0">
                <a:solidFill>
                  <a:srgbClr val="FFFFFF"/>
                </a:solidFill>
                <a:cs typeface="+mn-ea"/>
                <a:sym typeface="+mn-lt"/>
              </a:rPr>
              <a:t>Markdown</a:t>
            </a:r>
            <a:r>
              <a:rPr lang="zh-CN" altLang="en-US" dirty="0">
                <a:solidFill>
                  <a:srgbClr val="FFFFFF"/>
                </a:solidFill>
                <a:cs typeface="+mn-ea"/>
                <a:sym typeface="+mn-lt"/>
              </a:rPr>
              <a:t>电子笔记 </a:t>
            </a:r>
            <a:r>
              <a:rPr lang="en-US" altLang="zh-CN" dirty="0">
                <a:solidFill>
                  <a:srgbClr val="FFFFFF"/>
                </a:solidFill>
                <a:cs typeface="+mn-ea"/>
                <a:sym typeface="+mn-lt"/>
              </a:rPr>
              <a:t>+ </a:t>
            </a:r>
            <a:r>
              <a:rPr lang="zh-CN" altLang="en-US" dirty="0">
                <a:solidFill>
                  <a:srgbClr val="FFFFFF"/>
                </a:solidFill>
                <a:cs typeface="+mn-ea"/>
                <a:sym typeface="+mn-lt"/>
              </a:rPr>
              <a:t>公共平台分享，纸质笔记和书已经严重过时，一定要学会使用电子笔记，纯文本，可检索才是硬道理。建议分享公共平台，即是对笔记的有效备份，帮助同行，更能帮助自己，互联网的检索能力更强大。新知识太多记不住，掌握自己的组织方式，电子化层级分类，需要用时层级或关键字查找即可，才能在大数据时代有当前有效积累知识体系，提交工作效率。把自己记录成自己看得懂，和写成别人看得的懂的科普，理解 程度是完全不同的，系统整理分享资料，不仅帮助同行，对自己的工作效率也有很大提高。</a:t>
            </a:r>
          </a:p>
        </p:txBody>
      </p:sp>
    </p:spTree>
    <p:extLst>
      <p:ext uri="{BB962C8B-B14F-4D97-AF65-F5344CB8AC3E}">
        <p14:creationId xmlns:p14="http://schemas.microsoft.com/office/powerpoint/2010/main" val="714764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科研的过程，是盲人摸象的过程，我们发现的结果，也绝对不真理，仅仅是我们当前研究手段所呈现给我们的结果。当我们看这张图很可笑时，其实现实生活中的很多重大发现就是这种水平，比如物种的命名，如把产生青霉素的菌，叫青霉菌，但此项功能并不能代表这个物种，因为这只是它成千上万个功能之一。即使在当今的组学时代，我们可能测序完整的基因组，转录组、蛋白组、代谢组，也是仍然有太多的事解析不清，经常得出相反的结论，也许大家可以通过此图来理解其中的原因啦 ！带不怀疑的精神，勇敢的探索微生物组学数据，进一步了解微生物组与人类的关系，让生活更美好</a:t>
            </a:r>
            <a:r>
              <a:rPr lang="en-US" altLang="zh-CN" dirty="0"/>
              <a:t>!</a:t>
            </a:r>
            <a:endParaRPr lang="zh-CN" altLang="en-US" dirty="0"/>
          </a:p>
        </p:txBody>
      </p:sp>
    </p:spTree>
    <p:extLst>
      <p:ext uri="{BB962C8B-B14F-4D97-AF65-F5344CB8AC3E}">
        <p14:creationId xmlns:p14="http://schemas.microsoft.com/office/powerpoint/2010/main" val="311569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想要分析微生物组数据，一定要学习生物信息学，举一个简单的例子，学过高中生物我们学过遗传学的三大定率：基因分离，自由组合和连锁互换，孟德尔发现遗传学基本规律是</a:t>
            </a:r>
            <a:r>
              <a:rPr lang="en-US" altLang="zh-CN" dirty="0"/>
              <a:t>(</a:t>
            </a:r>
            <a:r>
              <a:rPr lang="zh-CN" altLang="en-US" sz="1200" b="0" i="0" kern="1200" dirty="0">
                <a:solidFill>
                  <a:schemeClr val="tx1"/>
                </a:solidFill>
                <a:effectLst/>
                <a:latin typeface="+mj-lt"/>
                <a:ea typeface="+mj-ea"/>
                <a:cs typeface="+mj-cs"/>
                <a:sym typeface="Calibri"/>
              </a:rPr>
              <a:t>基因分离定律、基因自由组合定律</a:t>
            </a:r>
            <a:r>
              <a:rPr lang="en-US" altLang="zh-CN" dirty="0"/>
              <a:t>)</a:t>
            </a:r>
            <a:r>
              <a:rPr lang="zh-CN" altLang="en-US" dirty="0"/>
              <a:t>以豌豆为材料，传统的研究对象数量仅为千级别，</a:t>
            </a:r>
            <a:r>
              <a:rPr lang="en-US" altLang="zh-CN" dirty="0"/>
              <a:t>10</a:t>
            </a:r>
            <a:r>
              <a:rPr lang="zh-CN" altLang="en-US" dirty="0"/>
              <a:t>的三次方，人力是可以数过来的，也容易通过观察和简单计算发现规律。在现代基因组时代，人类的基因组的一套染色体就有</a:t>
            </a:r>
            <a:r>
              <a:rPr lang="en-US" altLang="zh-CN" dirty="0"/>
              <a:t>30</a:t>
            </a:r>
            <a:r>
              <a:rPr lang="zh-CN" altLang="en-US" dirty="0"/>
              <a:t>亿个基因对，把它印刷成一本人，以每每钟</a:t>
            </a:r>
            <a:r>
              <a:rPr lang="en-US" altLang="zh-CN" dirty="0"/>
              <a:t>200</a:t>
            </a:r>
            <a:r>
              <a:rPr lang="zh-CN" altLang="en-US" dirty="0"/>
              <a:t>字每天阅读</a:t>
            </a:r>
            <a:r>
              <a:rPr lang="en-US" altLang="zh-CN" dirty="0"/>
              <a:t>8</a:t>
            </a:r>
            <a:r>
              <a:rPr lang="zh-CN" altLang="en-US" dirty="0"/>
              <a:t>小时，需要</a:t>
            </a:r>
            <a:r>
              <a:rPr lang="en-US" altLang="zh-CN" dirty="0"/>
              <a:t>3</a:t>
            </a:r>
            <a:r>
              <a:rPr lang="zh-CN" altLang="en-US" dirty="0"/>
              <a:t>万多个天，人一生也无法读完。</a:t>
            </a:r>
          </a:p>
        </p:txBody>
      </p:sp>
    </p:spTree>
    <p:extLst>
      <p:ext uri="{BB962C8B-B14F-4D97-AF65-F5344CB8AC3E}">
        <p14:creationId xmlns:p14="http://schemas.microsoft.com/office/powerpoint/2010/main" val="2620113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人类基因组，完成</a:t>
            </a:r>
            <a:r>
              <a:rPr lang="en-US" altLang="zh-CN" dirty="0"/>
              <a:t>18</a:t>
            </a:r>
            <a:r>
              <a:rPr lang="zh-CN" altLang="en-US" dirty="0"/>
              <a:t>年，编码基因的数据至今只有</a:t>
            </a:r>
            <a:r>
              <a:rPr lang="en-US" altLang="zh-CN" dirty="0"/>
              <a:t>2.5</a:t>
            </a:r>
            <a:r>
              <a:rPr lang="zh-CN" altLang="en-US" dirty="0"/>
              <a:t>万个左右。而人类肠道微生物组，基因数据可达千万级另，因为它包括成百上千的物种，人类肠道仅是微生物组中复杂度较低的一类研究对象。想要从微生物组数据中挖掘信息，必须借助当代每秒上十亿次计算机的，乃至上万亿次的超级计算机的帮助。想要使用这个好帮手，你要了解它。</a:t>
            </a:r>
          </a:p>
          <a:p>
            <a:endParaRPr lang="zh-CN" altLang="en-US" dirty="0"/>
          </a:p>
        </p:txBody>
      </p:sp>
    </p:spTree>
    <p:extLst>
      <p:ext uri="{BB962C8B-B14F-4D97-AF65-F5344CB8AC3E}">
        <p14:creationId xmlns:p14="http://schemas.microsoft.com/office/powerpoint/2010/main" val="3950408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想要使用这个好帮手，你要了解它。</a:t>
            </a:r>
            <a:endParaRPr lang="en-US" altLang="zh-CN" dirty="0"/>
          </a:p>
          <a:p>
            <a:pPr marL="0" marR="0" lvl="0" indent="0" defTabSz="914400" eaLnBrk="1" fontAlgn="auto" latinLnBrk="0" hangingPunct="1">
              <a:lnSpc>
                <a:spcPct val="100000"/>
              </a:lnSpc>
              <a:spcBef>
                <a:spcPts val="0"/>
              </a:spcBef>
              <a:spcAft>
                <a:spcPts val="0"/>
              </a:spcAft>
              <a:buClrTx/>
              <a:buSzTx/>
              <a:buFontTx/>
              <a:buNone/>
              <a:tabLst/>
              <a:defRPr/>
            </a:pPr>
            <a:endParaRPr lang="en-US" altLang="zh-CN" dirty="0"/>
          </a:p>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知道计算三大基本硬盘的技术指标，和你选购电脑是一样的。</a:t>
            </a:r>
            <a:r>
              <a:rPr lang="en-US" altLang="zh-CN" dirty="0"/>
              <a:t>CPU</a:t>
            </a:r>
            <a:r>
              <a:rPr lang="zh-CN" altLang="en-US" dirty="0"/>
              <a:t>频率和核心数量，频率已经进入瓶颈，核心数量</a:t>
            </a:r>
            <a:r>
              <a:rPr lang="en-US" altLang="zh-CN" dirty="0"/>
              <a:t>4</a:t>
            </a:r>
            <a:r>
              <a:rPr lang="zh-CN" altLang="en-US" dirty="0"/>
              <a:t>、</a:t>
            </a:r>
            <a:r>
              <a:rPr lang="en-US" altLang="zh-CN" dirty="0"/>
              <a:t>8</a:t>
            </a:r>
            <a:r>
              <a:rPr lang="zh-CN" altLang="en-US" dirty="0"/>
              <a:t>，服务器最多</a:t>
            </a:r>
            <a:r>
              <a:rPr lang="en-US" altLang="zh-CN" dirty="0"/>
              <a:t>28</a:t>
            </a:r>
            <a:r>
              <a:rPr lang="zh-CN" altLang="en-US" dirty="0"/>
              <a:t>；服务器可插</a:t>
            </a:r>
            <a:r>
              <a:rPr lang="en-US" altLang="zh-CN" dirty="0"/>
              <a:t>2-4CPU</a:t>
            </a:r>
            <a:r>
              <a:rPr lang="zh-CN" altLang="en-US" dirty="0"/>
              <a:t>；内存</a:t>
            </a:r>
            <a:r>
              <a:rPr lang="en-US" altLang="zh-CN" dirty="0"/>
              <a:t>8G/16G</a:t>
            </a:r>
            <a:r>
              <a:rPr lang="zh-CN" altLang="en-US" dirty="0"/>
              <a:t>，服务器有</a:t>
            </a:r>
            <a:r>
              <a:rPr lang="en-US" altLang="zh-CN" dirty="0"/>
              <a:t>64G</a:t>
            </a:r>
            <a:r>
              <a:rPr lang="zh-CN" altLang="en-US" dirty="0"/>
              <a:t>单条，而且可挺几十上百条；硬盘以</a:t>
            </a:r>
            <a:r>
              <a:rPr lang="en-US" altLang="zh-CN" dirty="0"/>
              <a:t>T</a:t>
            </a:r>
            <a:r>
              <a:rPr lang="zh-CN" altLang="en-US" dirty="0"/>
              <a:t>为单位，</a:t>
            </a:r>
            <a:r>
              <a:rPr lang="en-US" altLang="zh-CN" dirty="0"/>
              <a:t>4T/8T</a:t>
            </a:r>
            <a:r>
              <a:rPr lang="zh-CN" altLang="en-US" dirty="0"/>
              <a:t>，服务器配阵列，达可几十上百</a:t>
            </a:r>
            <a:r>
              <a:rPr lang="en-US" altLang="zh-CN" dirty="0"/>
              <a:t>T</a:t>
            </a:r>
            <a:r>
              <a:rPr lang="zh-CN" altLang="en-US" dirty="0"/>
              <a:t>。</a:t>
            </a:r>
            <a:endParaRPr lang="en-US" altLang="zh-CN" dirty="0"/>
          </a:p>
          <a:p>
            <a:pPr marL="0" marR="0" lvl="0" indent="0" defTabSz="914400" eaLnBrk="1" fontAlgn="auto" latinLnBrk="0" hangingPunct="1">
              <a:lnSpc>
                <a:spcPct val="100000"/>
              </a:lnSpc>
              <a:spcBef>
                <a:spcPts val="0"/>
              </a:spcBef>
              <a:spcAft>
                <a:spcPts val="0"/>
              </a:spcAft>
              <a:buClrTx/>
              <a:buSzTx/>
              <a:buFontTx/>
              <a:buNone/>
              <a:tabLst/>
              <a:defRPr/>
            </a:pPr>
            <a:endParaRPr lang="en-US" altLang="zh-CN" dirty="0"/>
          </a:p>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服务器为高配电脑，但有更多的扩展能力，更好的稳定性，双电源，冗余备份支持工作中更换硬盘。集群就是多台服务器并联，协同工作。了解这些知识只是为了节约成本，土豪不考虑成本直接用世界上最好的计算平台可以不用了解这些知识也行。</a:t>
            </a:r>
            <a:endParaRPr lang="en-US" altLang="zh-CN" dirty="0"/>
          </a:p>
          <a:p>
            <a:pPr marL="0" marR="0" lvl="0" indent="0" defTabSz="914400" eaLnBrk="1" fontAlgn="auto" latinLnBrk="0" hangingPunct="1">
              <a:lnSpc>
                <a:spcPct val="100000"/>
              </a:lnSpc>
              <a:spcBef>
                <a:spcPts val="0"/>
              </a:spcBef>
              <a:spcAft>
                <a:spcPts val="0"/>
              </a:spcAft>
              <a:buClrTx/>
              <a:buSzTx/>
              <a:buFontTx/>
              <a:buNone/>
              <a:tabLst/>
              <a:defRPr/>
            </a:pPr>
            <a:endParaRPr lang="en-US" altLang="zh-CN" dirty="0"/>
          </a:p>
          <a:p>
            <a:pPr marL="0" marR="0" lvl="0" indent="0" defTabSz="91440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计算机是模拟人脑进行简单重复劳动的过程。数据存储于硬盘，读入内存用于</a:t>
            </a:r>
            <a:r>
              <a:rPr lang="en-US" altLang="zh-CN" dirty="0"/>
              <a:t>CPU</a:t>
            </a:r>
            <a:r>
              <a:rPr lang="zh-CN" altLang="en-US" dirty="0"/>
              <a:t>高速计算，结果再返回硬盘保存。服务器和台式机差不多，只是配置高一点，再就是数量多，将数量几台</a:t>
            </a:r>
            <a:r>
              <a:rPr lang="en-US" altLang="zh-CN" dirty="0"/>
              <a:t>-</a:t>
            </a:r>
            <a:r>
              <a:rPr lang="zh-CN" altLang="en-US" dirty="0"/>
              <a:t>几十台服务器并联，共同计算，这就是集群。</a:t>
            </a:r>
            <a:endParaRPr lang="en-US" altLang="zh-CN" dirty="0"/>
          </a:p>
          <a:p>
            <a:r>
              <a:rPr lang="zh-CN" altLang="en-US" dirty="0"/>
              <a:t>扩增子却是大数据时代中数据量最小的测序类型，一般配置高一点的笔记本和服务器可以搞定。价格从几千</a:t>
            </a:r>
            <a:r>
              <a:rPr lang="en-US" altLang="zh-CN" dirty="0"/>
              <a:t>-</a:t>
            </a:r>
            <a:r>
              <a:rPr lang="zh-CN" altLang="en-US" dirty="0"/>
              <a:t>几百万均可。研究所几百万，课题组</a:t>
            </a:r>
            <a:r>
              <a:rPr lang="en-US" altLang="zh-CN" dirty="0"/>
              <a:t>10</a:t>
            </a:r>
            <a:r>
              <a:rPr lang="zh-CN" altLang="en-US" dirty="0"/>
              <a:t>以内几十万，人少几万，个人初学几千就够用。我们可以使用学校、研究所公用的集群，或购买也想阿里、华为云</a:t>
            </a:r>
            <a:r>
              <a:rPr lang="en-US" altLang="zh-CN" dirty="0"/>
              <a:t>(</a:t>
            </a:r>
            <a:r>
              <a:rPr lang="zh-CN" altLang="en-US" dirty="0"/>
              <a:t>云目前的问题是大数据上传下载受限有网络</a:t>
            </a:r>
            <a:r>
              <a:rPr lang="en-US" altLang="zh-CN" dirty="0"/>
              <a:t>)</a:t>
            </a:r>
            <a:r>
              <a:rPr lang="zh-CN" altLang="en-US" dirty="0"/>
              <a:t>，而研究所或学校内是局域网，数据传输较快。我们还要了解一点硬件的基本知识，主要是单位，不同项目有不同的需求，选择不同配置的服务器。这主要是为了精打细算，土豪随便，可以直接什么都用最好的。</a:t>
            </a:r>
            <a:endParaRPr lang="en-US" altLang="zh-CN" dirty="0"/>
          </a:p>
          <a:p>
            <a:endParaRPr lang="en-US" altLang="zh-CN" dirty="0"/>
          </a:p>
          <a:p>
            <a:r>
              <a:rPr lang="zh-CN" altLang="en-US" dirty="0"/>
              <a:t>无论是购买服务器，还是云，还是选择分析平台，都要对硬件参数有所了解。当然，土豪随意。不考虑成本都用最好的，可以省去很多精打细算的烦恼。</a:t>
            </a:r>
          </a:p>
          <a:p>
            <a:pPr marL="0" marR="0" lvl="0" indent="0" defTabSz="91440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79970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dirty="0">
                <a:solidFill>
                  <a:srgbClr val="FFFFFF"/>
                </a:solidFill>
              </a:rPr>
              <a:t>笔记本满足移动办公需求，</a:t>
            </a:r>
            <a:endParaRPr lang="en-US" altLang="zh-CN" sz="1200" dirty="0">
              <a:solidFill>
                <a:srgbClr val="FFFFFF"/>
              </a:solidFill>
            </a:endParaRPr>
          </a:p>
          <a:p>
            <a:r>
              <a:rPr lang="zh-CN" altLang="en-US" sz="1200" dirty="0">
                <a:solidFill>
                  <a:srgbClr val="FFFFFF"/>
                </a:solidFill>
              </a:rPr>
              <a:t>外接显示器方便多任务管理、阅读文献和多图比较。也不用要求太高，万元以内即可。土豪随意。</a:t>
            </a:r>
          </a:p>
        </p:txBody>
      </p:sp>
    </p:spTree>
    <p:extLst>
      <p:ext uri="{BB962C8B-B14F-4D97-AF65-F5344CB8AC3E}">
        <p14:creationId xmlns:p14="http://schemas.microsoft.com/office/powerpoint/2010/main" val="3609196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举个例子，你有一千份</a:t>
            </a:r>
            <a:r>
              <a:rPr lang="en-US" altLang="zh-CN" dirty="0"/>
              <a:t>Excel</a:t>
            </a:r>
            <a:r>
              <a:rPr lang="zh-CN" altLang="en-US" dirty="0"/>
              <a:t>表，主要工作是计算表格每行均值，再按结果降序排列，筛选出前</a:t>
            </a:r>
            <a:r>
              <a:rPr lang="en-US" altLang="zh-CN" dirty="0"/>
              <a:t>3</a:t>
            </a:r>
            <a:r>
              <a:rPr lang="zh-CN" altLang="en-US" dirty="0"/>
              <a:t>均值最高的候选。</a:t>
            </a:r>
            <a:r>
              <a:rPr lang="en-US" altLang="zh-CN" dirty="0"/>
              <a:t>Excel</a:t>
            </a:r>
            <a:r>
              <a:rPr lang="zh-CN" altLang="en-US" dirty="0"/>
              <a:t>中操作量与时间成正比的，编程批量操作分三个阶段：</a:t>
            </a:r>
            <a:r>
              <a:rPr lang="en-US" altLang="zh-CN" dirty="0"/>
              <a:t>1. </a:t>
            </a:r>
            <a:r>
              <a:rPr lang="zh-CN" altLang="en-US" dirty="0"/>
              <a:t>手动操作几十份找规律；</a:t>
            </a:r>
            <a:r>
              <a:rPr lang="en-US" altLang="zh-CN" dirty="0"/>
              <a:t>2. </a:t>
            </a:r>
            <a:r>
              <a:rPr lang="zh-CN" altLang="en-US" dirty="0"/>
              <a:t>停下工作编写程序并测试；</a:t>
            </a:r>
            <a:r>
              <a:rPr lang="en-US" altLang="zh-CN" dirty="0"/>
              <a:t>3. </a:t>
            </a:r>
            <a:r>
              <a:rPr lang="zh-CN" altLang="en-US" dirty="0"/>
              <a:t>运行程序完成工作。（单位的文员最需要学编程，但他们会编程就叫数据工程师</a:t>
            </a:r>
            <a:r>
              <a:rPr lang="en-US" altLang="zh-CN" dirty="0"/>
              <a:t>/</a:t>
            </a:r>
            <a:r>
              <a:rPr lang="zh-CN" altLang="en-US" dirty="0"/>
              <a:t>科学家，工作效率和工资都要提上几倍）</a:t>
            </a:r>
          </a:p>
          <a:p>
            <a:r>
              <a:rPr lang="zh-CN" altLang="en-US" sz="1200" dirty="0">
                <a:solidFill>
                  <a:srgbClr val="FFFFFF"/>
                </a:solidFill>
              </a:rPr>
              <a:t>如果你经常干重复劳动，而不学新技术，那你的辛苦是不值得同情，只能説你工作效率低，加班也活该。</a:t>
            </a:r>
          </a:p>
        </p:txBody>
      </p:sp>
    </p:spTree>
    <p:extLst>
      <p:ext uri="{BB962C8B-B14F-4D97-AF65-F5344CB8AC3E}">
        <p14:creationId xmlns:p14="http://schemas.microsoft.com/office/powerpoint/2010/main" val="672834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微生物组研究由以上</a:t>
            </a:r>
            <a:r>
              <a:rPr lang="en-US" altLang="zh-CN" dirty="0"/>
              <a:t>4</a:t>
            </a:r>
            <a:r>
              <a:rPr lang="zh-CN" altLang="en-US" dirty="0"/>
              <a:t>个基本部分。微生物组取样，由你的研究目标，科学问题决定，来决动物、植物、人类来源或环境，具体的部分和时期。</a:t>
            </a:r>
            <a:endParaRPr lang="en-US" altLang="zh-CN" dirty="0"/>
          </a:p>
          <a:p>
            <a:r>
              <a:rPr lang="zh-CN" altLang="en-US" dirty="0"/>
              <a:t>数据的产出，包括</a:t>
            </a:r>
            <a:r>
              <a:rPr lang="en-US" altLang="zh-CN" dirty="0"/>
              <a:t>DNA</a:t>
            </a:r>
            <a:r>
              <a:rPr lang="zh-CN" altLang="en-US" dirty="0"/>
              <a:t>提取，建库和测序，尤其是测序目前主要由公司来完成，有集团优势。</a:t>
            </a:r>
            <a:endParaRPr lang="en-US" altLang="zh-CN" dirty="0"/>
          </a:p>
          <a:p>
            <a:r>
              <a:rPr lang="zh-CN" altLang="en-US" dirty="0"/>
              <a:t>我们本次主要关注，数据处理和统计分析两个部分，以及它们如何实现。</a:t>
            </a:r>
          </a:p>
        </p:txBody>
      </p:sp>
    </p:spTree>
    <p:extLst>
      <p:ext uri="{BB962C8B-B14F-4D97-AF65-F5344CB8AC3E}">
        <p14:creationId xmlns:p14="http://schemas.microsoft.com/office/powerpoint/2010/main" val="2142753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200" dirty="0">
                <a:latin typeface="+mj-lt"/>
                <a:ea typeface="+mj-ea"/>
                <a:cs typeface="+mn-ea"/>
                <a:sym typeface="+mn-lt"/>
              </a:rPr>
              <a:t>组学数据分析离不开生物信息。原始数据，都是千万上亿条序列，数据量都是人类基因组几十到千百倍；通常需要进行比对、聚类的方法，进行降维，定量；生在数值表，只有千或万级别的表，表的数据，如</a:t>
            </a:r>
            <a:r>
              <a:rPr lang="en-US" altLang="zh-CN" sz="1200" dirty="0">
                <a:latin typeface="+mj-lt"/>
                <a:ea typeface="+mj-ea"/>
                <a:cs typeface="+mn-ea"/>
                <a:sym typeface="+mn-lt"/>
              </a:rPr>
              <a:t>OTU</a:t>
            </a:r>
            <a:r>
              <a:rPr lang="zh-CN" altLang="en-US" sz="1200" dirty="0">
                <a:latin typeface="+mj-lt"/>
                <a:ea typeface="+mj-ea"/>
                <a:cs typeface="+mn-ea"/>
                <a:sym typeface="+mn-lt"/>
              </a:rPr>
              <a:t>表、基因表达矩阵；转化成小表，进行多角度抽提，如</a:t>
            </a:r>
            <a:r>
              <a:rPr lang="en-US" altLang="zh-CN" sz="1200" dirty="0">
                <a:latin typeface="+mj-lt"/>
                <a:ea typeface="+mj-ea"/>
                <a:cs typeface="+mn-ea"/>
                <a:sym typeface="+mn-lt"/>
              </a:rPr>
              <a:t>alpha</a:t>
            </a:r>
            <a:r>
              <a:rPr lang="zh-CN" altLang="en-US" sz="1200" dirty="0">
                <a:latin typeface="+mj-lt"/>
                <a:ea typeface="+mj-ea"/>
                <a:cs typeface="+mn-ea"/>
                <a:sym typeface="+mn-lt"/>
              </a:rPr>
              <a:t>多样性统计样本丰富度、均匀度、主成分分析、差异组较筛选最显著差异的</a:t>
            </a:r>
            <a:r>
              <a:rPr lang="en-US" altLang="zh-CN" sz="1200" dirty="0" err="1">
                <a:latin typeface="+mj-lt"/>
                <a:ea typeface="+mj-ea"/>
                <a:cs typeface="+mn-ea"/>
                <a:sym typeface="+mn-lt"/>
              </a:rPr>
              <a:t>TopN</a:t>
            </a:r>
            <a:r>
              <a:rPr lang="zh-CN" altLang="en-US" sz="1200" dirty="0">
                <a:latin typeface="+mj-lt"/>
                <a:ea typeface="+mj-ea"/>
                <a:cs typeface="+mn-ea"/>
                <a:sym typeface="+mn-lt"/>
              </a:rPr>
              <a:t>个候选；到这里，其实分析已经结束，成为人类可读的数据，但不方便观察，也不美观。下面要进行可视化，使数据更可读，方便知识的传播。</a:t>
            </a:r>
            <a:endParaRPr lang="zh-CN" altLang="en-US" dirty="0"/>
          </a:p>
          <a:p>
            <a:endParaRPr lang="zh-CN" altLang="en-US" dirty="0"/>
          </a:p>
        </p:txBody>
      </p:sp>
    </p:spTree>
    <p:extLst>
      <p:ext uri="{BB962C8B-B14F-4D97-AF65-F5344CB8AC3E}">
        <p14:creationId xmlns:p14="http://schemas.microsoft.com/office/powerpoint/2010/main" val="3263099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标题和竖排文字">
    <p:spTree>
      <p:nvGrpSpPr>
        <p:cNvPr id="1" name=""/>
        <p:cNvGrpSpPr/>
        <p:nvPr/>
      </p:nvGrpSpPr>
      <p:grpSpPr>
        <a:xfrm>
          <a:off x="0" y="0"/>
          <a:ext cx="0" cy="0"/>
          <a:chOff x="0" y="0"/>
          <a:chExt cx="0" cy="0"/>
        </a:xfrm>
      </p:grpSpPr>
      <p:sp>
        <p:nvSpPr>
          <p:cNvPr id="109" name="标题文本"/>
          <p:cNvSpPr txBox="1">
            <a:spLocks noGrp="1"/>
          </p:cNvSpPr>
          <p:nvPr>
            <p:ph type="title"/>
          </p:nvPr>
        </p:nvSpPr>
        <p:spPr>
          <a:xfrm>
            <a:off x="838200" y="365125"/>
            <a:ext cx="10515600" cy="1325563"/>
          </a:xfrm>
          <a:prstGeom prst="rect">
            <a:avLst/>
          </a:prstGeom>
        </p:spPr>
        <p:txBody>
          <a:bodyPr/>
          <a:lstStyle/>
          <a:p>
            <a:r>
              <a:t>标题文本</a:t>
            </a:r>
          </a:p>
        </p:txBody>
      </p:sp>
      <p:sp>
        <p:nvSpPr>
          <p:cNvPr id="110" name="正文级别 1…"/>
          <p:cNvSpPr txBox="1">
            <a:spLocks noGrp="1"/>
          </p:cNvSpPr>
          <p:nvPr>
            <p:ph type="body" idx="1"/>
          </p:nvPr>
        </p:nvSpPr>
        <p:spPr>
          <a:xfrm>
            <a:off x="838200" y="1825625"/>
            <a:ext cx="10515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1" name="幻灯片编号"/>
          <p:cNvSpPr txBox="1">
            <a:spLocks noGrp="1"/>
          </p:cNvSpPr>
          <p:nvPr>
            <p:ph type="sldNum" sz="quarter" idx="2"/>
          </p:nvPr>
        </p:nvSpPr>
        <p:spPr>
          <a:xfrm>
            <a:off x="11095176" y="6404292"/>
            <a:ext cx="258624"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垂直排列标题与&#10;文本">
    <p:spTree>
      <p:nvGrpSpPr>
        <p:cNvPr id="1" name=""/>
        <p:cNvGrpSpPr/>
        <p:nvPr/>
      </p:nvGrpSpPr>
      <p:grpSpPr>
        <a:xfrm>
          <a:off x="0" y="0"/>
          <a:ext cx="0" cy="0"/>
          <a:chOff x="0" y="0"/>
          <a:chExt cx="0" cy="0"/>
        </a:xfrm>
      </p:grpSpPr>
      <p:sp>
        <p:nvSpPr>
          <p:cNvPr id="118" name="标题文本"/>
          <p:cNvSpPr txBox="1">
            <a:spLocks noGrp="1"/>
          </p:cNvSpPr>
          <p:nvPr>
            <p:ph type="title"/>
          </p:nvPr>
        </p:nvSpPr>
        <p:spPr>
          <a:xfrm>
            <a:off x="8724900" y="365125"/>
            <a:ext cx="2628900" cy="5811838"/>
          </a:xfrm>
          <a:prstGeom prst="rect">
            <a:avLst/>
          </a:prstGeom>
        </p:spPr>
        <p:txBody>
          <a:bodyPr/>
          <a:lstStyle/>
          <a:p>
            <a:r>
              <a:t>标题文本</a:t>
            </a:r>
          </a:p>
        </p:txBody>
      </p:sp>
      <p:sp>
        <p:nvSpPr>
          <p:cNvPr id="119" name="正文级别 1…"/>
          <p:cNvSpPr txBox="1">
            <a:spLocks noGrp="1"/>
          </p:cNvSpPr>
          <p:nvPr>
            <p:ph type="body" idx="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0" name="幻灯片编号"/>
          <p:cNvSpPr txBox="1">
            <a:spLocks noGrp="1"/>
          </p:cNvSpPr>
          <p:nvPr>
            <p:ph type="sldNum" sz="quarter" idx="2"/>
          </p:nvPr>
        </p:nvSpPr>
        <p:spPr>
          <a:xfrm>
            <a:off x="11095176" y="6404292"/>
            <a:ext cx="258624"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sp>
        <p:nvSpPr>
          <p:cNvPr id="37"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t>标题文本</a:t>
            </a:r>
          </a:p>
        </p:txBody>
      </p:sp>
      <p:sp>
        <p:nvSpPr>
          <p:cNvPr id="38"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9" name="幻灯片编号"/>
          <p:cNvSpPr txBox="1">
            <a:spLocks noGrp="1"/>
          </p:cNvSpPr>
          <p:nvPr>
            <p:ph type="sldNum" sz="quarter" idx="2"/>
          </p:nvPr>
        </p:nvSpPr>
        <p:spPr>
          <a:xfrm>
            <a:off x="11095176" y="6404292"/>
            <a:ext cx="258624"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两栏内容">
    <p:spTree>
      <p:nvGrpSpPr>
        <p:cNvPr id="1" name=""/>
        <p:cNvGrpSpPr/>
        <p:nvPr/>
      </p:nvGrpSpPr>
      <p:grpSpPr>
        <a:xfrm>
          <a:off x="0" y="0"/>
          <a:ext cx="0" cy="0"/>
          <a:chOff x="0" y="0"/>
          <a:chExt cx="0" cy="0"/>
        </a:xfrm>
      </p:grpSpPr>
      <p:sp>
        <p:nvSpPr>
          <p:cNvPr id="46" name="标题文本"/>
          <p:cNvSpPr txBox="1">
            <a:spLocks noGrp="1"/>
          </p:cNvSpPr>
          <p:nvPr>
            <p:ph type="title"/>
          </p:nvPr>
        </p:nvSpPr>
        <p:spPr>
          <a:xfrm>
            <a:off x="838200" y="365125"/>
            <a:ext cx="10515600" cy="1325563"/>
          </a:xfrm>
          <a:prstGeom prst="rect">
            <a:avLst/>
          </a:prstGeom>
        </p:spPr>
        <p:txBody>
          <a:bodyPr/>
          <a:lstStyle/>
          <a:p>
            <a:r>
              <a:t>标题文本</a:t>
            </a:r>
          </a:p>
        </p:txBody>
      </p:sp>
      <p:sp>
        <p:nvSpPr>
          <p:cNvPr id="47"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8" name="幻灯片编号"/>
          <p:cNvSpPr txBox="1">
            <a:spLocks noGrp="1"/>
          </p:cNvSpPr>
          <p:nvPr>
            <p:ph type="sldNum" sz="quarter" idx="2"/>
          </p:nvPr>
        </p:nvSpPr>
        <p:spPr>
          <a:xfrm>
            <a:off x="11095176" y="6404292"/>
            <a:ext cx="258624"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比较">
    <p:spTree>
      <p:nvGrpSpPr>
        <p:cNvPr id="1" name=""/>
        <p:cNvGrpSpPr/>
        <p:nvPr/>
      </p:nvGrpSpPr>
      <p:grpSpPr>
        <a:xfrm>
          <a:off x="0" y="0"/>
          <a:ext cx="0" cy="0"/>
          <a:chOff x="0" y="0"/>
          <a:chExt cx="0" cy="0"/>
        </a:xfrm>
      </p:grpSpPr>
      <p:sp>
        <p:nvSpPr>
          <p:cNvPr id="55"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56"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57" name="文本占位符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8" name="幻灯片编号"/>
          <p:cNvSpPr txBox="1">
            <a:spLocks noGrp="1"/>
          </p:cNvSpPr>
          <p:nvPr>
            <p:ph type="sldNum" sz="quarter" idx="2"/>
          </p:nvPr>
        </p:nvSpPr>
        <p:spPr>
          <a:xfrm>
            <a:off x="11095176" y="6404292"/>
            <a:ext cx="258624"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仅标题">
    <p:spTree>
      <p:nvGrpSpPr>
        <p:cNvPr id="1" name=""/>
        <p:cNvGrpSpPr/>
        <p:nvPr/>
      </p:nvGrpSpPr>
      <p:grpSpPr>
        <a:xfrm>
          <a:off x="0" y="0"/>
          <a:ext cx="0" cy="0"/>
          <a:chOff x="0" y="0"/>
          <a:chExt cx="0" cy="0"/>
        </a:xfrm>
      </p:grpSpPr>
      <p:sp>
        <p:nvSpPr>
          <p:cNvPr id="65" name="标题文本"/>
          <p:cNvSpPr txBox="1">
            <a:spLocks noGrp="1"/>
          </p:cNvSpPr>
          <p:nvPr>
            <p:ph type="title"/>
          </p:nvPr>
        </p:nvSpPr>
        <p:spPr>
          <a:xfrm>
            <a:off x="838200" y="365125"/>
            <a:ext cx="10515600" cy="1325563"/>
          </a:xfrm>
          <a:prstGeom prst="rect">
            <a:avLst/>
          </a:prstGeom>
        </p:spPr>
        <p:txBody>
          <a:bodyPr/>
          <a:lstStyle/>
          <a:p>
            <a:r>
              <a:t>标题文本</a:t>
            </a:r>
          </a:p>
        </p:txBody>
      </p:sp>
      <p:sp>
        <p:nvSpPr>
          <p:cNvPr id="66" name="幻灯片编号"/>
          <p:cNvSpPr txBox="1">
            <a:spLocks noGrp="1"/>
          </p:cNvSpPr>
          <p:nvPr>
            <p:ph type="sldNum" sz="quarter" idx="2"/>
          </p:nvPr>
        </p:nvSpPr>
        <p:spPr>
          <a:xfrm>
            <a:off x="11095176" y="6404292"/>
            <a:ext cx="258624"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空白 0">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内容与标题">
    <p:spTree>
      <p:nvGrpSpPr>
        <p:cNvPr id="1" name=""/>
        <p:cNvGrpSpPr/>
        <p:nvPr/>
      </p:nvGrpSpPr>
      <p:grpSpPr>
        <a:xfrm>
          <a:off x="0" y="0"/>
          <a:ext cx="0" cy="0"/>
          <a:chOff x="0" y="0"/>
          <a:chExt cx="0" cy="0"/>
        </a:xfrm>
      </p:grpSpPr>
      <p:sp>
        <p:nvSpPr>
          <p:cNvPr id="89"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90"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91" name="文本占位符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92" name="幻灯片编号"/>
          <p:cNvSpPr txBox="1">
            <a:spLocks noGrp="1"/>
          </p:cNvSpPr>
          <p:nvPr>
            <p:ph type="sldNum" sz="quarter" idx="2"/>
          </p:nvPr>
        </p:nvSpPr>
        <p:spPr>
          <a:xfrm>
            <a:off x="11095176" y="6404292"/>
            <a:ext cx="258624"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图片与标题">
    <p:spTree>
      <p:nvGrpSpPr>
        <p:cNvPr id="1" name=""/>
        <p:cNvGrpSpPr/>
        <p:nvPr/>
      </p:nvGrpSpPr>
      <p:grpSpPr>
        <a:xfrm>
          <a:off x="0" y="0"/>
          <a:ext cx="0" cy="0"/>
          <a:chOff x="0" y="0"/>
          <a:chExt cx="0" cy="0"/>
        </a:xfrm>
      </p:grpSpPr>
      <p:sp>
        <p:nvSpPr>
          <p:cNvPr id="99"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100" name="图片占位符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101"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102" name="幻灯片编号"/>
          <p:cNvSpPr txBox="1">
            <a:spLocks noGrp="1"/>
          </p:cNvSpPr>
          <p:nvPr>
            <p:ph type="sldNum" sz="quarter" idx="2"/>
          </p:nvPr>
        </p:nvSpPr>
        <p:spPr>
          <a:xfrm>
            <a:off x="11095176" y="6404292"/>
            <a:ext cx="258624"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图片 2" descr="图片 2"/>
          <p:cNvPicPr>
            <a:picLocks noChangeAspect="1"/>
          </p:cNvPicPr>
          <p:nvPr/>
        </p:nvPicPr>
        <p:blipFill>
          <a:blip r:embed="rId13"/>
          <a:stretch>
            <a:fillRect/>
          </a:stretch>
        </p:blipFill>
        <p:spPr>
          <a:xfrm>
            <a:off x="0" y="0"/>
            <a:ext cx="12172950" cy="6858000"/>
          </a:xfrm>
          <a:prstGeom prst="rect">
            <a:avLst/>
          </a:prstGeom>
          <a:ln w="12700">
            <a:miter lim="400000"/>
          </a:ln>
        </p:spPr>
      </p:pic>
      <p:sp>
        <p:nvSpPr>
          <p:cNvPr id="3" name="标题文本"/>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标题文本</a:t>
            </a:r>
          </a:p>
        </p:txBody>
      </p:sp>
      <p:sp>
        <p:nvSpPr>
          <p:cNvPr id="4"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23.png"/><Relationship Id="rId5" Type="http://schemas.openxmlformats.org/officeDocument/2006/relationships/diagramQuickStyle" Target="../diagrams/quickStyle2.xml"/><Relationship Id="rId10" Type="http://schemas.openxmlformats.org/officeDocument/2006/relationships/image" Target="../media/image22.png"/><Relationship Id="rId4" Type="http://schemas.openxmlformats.org/officeDocument/2006/relationships/diagramLayout" Target="../diagrams/layout2.xml"/><Relationship Id="rId9" Type="http://schemas.openxmlformats.org/officeDocument/2006/relationships/image" Target="../media/image21.pn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rstudio.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hyperlink" Target="http://www.ehbio.com/Training/index.php/Home/Index/Article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6.gif"/><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9.jpg"/><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Finn-Lab/MGS-gut" TargetMode="External"/><Relationship Id="rId3" Type="http://schemas.openxmlformats.org/officeDocument/2006/relationships/hyperlink" Target="http://www.schlosslab.org/" TargetMode="External"/><Relationship Id="rId7" Type="http://schemas.openxmlformats.org/officeDocument/2006/relationships/hyperlink" Target="https://www.nature.com/search?author=%22Robert%20D.%20Finn%22" TargetMode="External"/><Relationship Id="rId12" Type="http://schemas.openxmlformats.org/officeDocument/2006/relationships/hyperlink" Target="https://github.com/microbiota"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github.com/isaisg/" TargetMode="External"/><Relationship Id="rId11" Type="http://schemas.openxmlformats.org/officeDocument/2006/relationships/hyperlink" Target="https://github.com/StewartLab" TargetMode="External"/><Relationship Id="rId5" Type="http://schemas.openxmlformats.org/officeDocument/2006/relationships/hyperlink" Target="https://github.com/garridoo" TargetMode="External"/><Relationship Id="rId10" Type="http://schemas.openxmlformats.org/officeDocument/2006/relationships/hyperlink" Target="https://github.com/raeslab" TargetMode="External"/><Relationship Id="rId4" Type="http://schemas.openxmlformats.org/officeDocument/2006/relationships/hyperlink" Target="http://statweb.stanford.edu/~susan/" TargetMode="External"/><Relationship Id="rId9" Type="http://schemas.openxmlformats.org/officeDocument/2006/relationships/hyperlink" Target="https://www.nature.com/articles/nature24460#auth-1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www.ehbio.com/ImageGP/"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0" name="文本框 12"/>
          <p:cNvSpPr txBox="1"/>
          <p:nvPr/>
        </p:nvSpPr>
        <p:spPr>
          <a:xfrm>
            <a:off x="2560796" y="2598003"/>
            <a:ext cx="7051355" cy="8309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3800" spc="600">
                <a:solidFill>
                  <a:srgbClr val="FFFFFF"/>
                </a:solidFill>
                <a:latin typeface="Microsoft YaHei"/>
                <a:ea typeface="Microsoft YaHei"/>
                <a:cs typeface="Microsoft YaHei"/>
                <a:sym typeface="Microsoft YaHei"/>
              </a:defRPr>
            </a:lvl1pPr>
          </a:lstStyle>
          <a:p>
            <a:r>
              <a:rPr lang="zh-CN" altLang="en-US" sz="4800" dirty="0">
                <a:latin typeface="+mn-lt"/>
                <a:ea typeface="+mn-ea"/>
                <a:cs typeface="+mn-ea"/>
                <a:sym typeface="+mn-lt"/>
              </a:rPr>
              <a:t>微生物组分析入门指南</a:t>
            </a:r>
            <a:endParaRPr sz="4800" dirty="0">
              <a:latin typeface="+mn-lt"/>
              <a:ea typeface="+mn-ea"/>
              <a:cs typeface="+mn-ea"/>
              <a:sym typeface="+mn-lt"/>
            </a:endParaRPr>
          </a:p>
        </p:txBody>
      </p:sp>
      <p:sp>
        <p:nvSpPr>
          <p:cNvPr id="131" name="文本框 4"/>
          <p:cNvSpPr txBox="1"/>
          <p:nvPr/>
        </p:nvSpPr>
        <p:spPr>
          <a:xfrm>
            <a:off x="5338755" y="3501008"/>
            <a:ext cx="1477325" cy="64633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solidFill>
                  <a:srgbClr val="FFFFFF"/>
                </a:solidFill>
                <a:latin typeface="SimHei"/>
                <a:ea typeface="SimHei"/>
                <a:cs typeface="SimHei"/>
                <a:sym typeface="SimHei"/>
              </a:defRPr>
            </a:lvl1pPr>
          </a:lstStyle>
          <a:p>
            <a:r>
              <a:rPr lang="zh-CN" altLang="en-US" sz="3600" dirty="0">
                <a:latin typeface="+mn-lt"/>
                <a:ea typeface="+mn-ea"/>
                <a:cs typeface="+mn-ea"/>
                <a:sym typeface="+mn-lt"/>
              </a:rPr>
              <a:t>刘永鑫</a:t>
            </a:r>
            <a:endParaRPr sz="3600" dirty="0">
              <a:latin typeface="+mn-lt"/>
              <a:ea typeface="+mn-ea"/>
              <a:cs typeface="+mn-ea"/>
              <a:sym typeface="+mn-lt"/>
            </a:endParaRPr>
          </a:p>
        </p:txBody>
      </p:sp>
      <p:cxnSp>
        <p:nvCxnSpPr>
          <p:cNvPr id="3" name="直线连接符 2"/>
          <p:cNvCxnSpPr/>
          <p:nvPr/>
        </p:nvCxnSpPr>
        <p:spPr>
          <a:xfrm>
            <a:off x="4727848" y="3791178"/>
            <a:ext cx="533400" cy="0"/>
          </a:xfrm>
          <a:prstGeom prst="line">
            <a:avLst/>
          </a:prstGeom>
          <a:noFill/>
          <a:ln w="6350" cap="flat">
            <a:solidFill>
              <a:schemeClr val="bg1"/>
            </a:solidFill>
            <a:prstDash val="solid"/>
            <a:miter lim="800000"/>
          </a:ln>
          <a:effectLst/>
          <a:sp3d/>
        </p:spPr>
        <p:style>
          <a:lnRef idx="0">
            <a:scrgbClr r="0" g="0" b="0"/>
          </a:lnRef>
          <a:fillRef idx="0">
            <a:scrgbClr r="0" g="0" b="0"/>
          </a:fillRef>
          <a:effectRef idx="0">
            <a:scrgbClr r="0" g="0" b="0"/>
          </a:effectRef>
          <a:fontRef idx="none"/>
        </p:style>
      </p:cxnSp>
      <p:cxnSp>
        <p:nvCxnSpPr>
          <p:cNvPr id="10" name="直线连接符 9"/>
          <p:cNvCxnSpPr/>
          <p:nvPr/>
        </p:nvCxnSpPr>
        <p:spPr>
          <a:xfrm>
            <a:off x="6930752" y="3791178"/>
            <a:ext cx="533400" cy="0"/>
          </a:xfrm>
          <a:prstGeom prst="line">
            <a:avLst/>
          </a:prstGeom>
          <a:noFill/>
          <a:ln w="6350" cap="flat">
            <a:solidFill>
              <a:schemeClr val="bg1"/>
            </a:solidFill>
            <a:prstDash val="solid"/>
            <a:miter lim="800000"/>
          </a:ln>
          <a:effectLst/>
          <a:sp3d/>
        </p:spPr>
        <p:style>
          <a:lnRef idx="0">
            <a:scrgbClr r="0" g="0" b="0"/>
          </a:lnRef>
          <a:fillRef idx="0">
            <a:scrgbClr r="0" g="0" b="0"/>
          </a:fillRef>
          <a:effectRef idx="0">
            <a:scrgbClr r="0" g="0" b="0"/>
          </a:effectRef>
          <a:fontRef idx="none"/>
        </p:style>
      </p:cxnSp>
      <p:sp>
        <p:nvSpPr>
          <p:cNvPr id="8" name="文本框 4"/>
          <p:cNvSpPr txBox="1"/>
          <p:nvPr/>
        </p:nvSpPr>
        <p:spPr>
          <a:xfrm>
            <a:off x="4333165" y="4210363"/>
            <a:ext cx="3562833" cy="83099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solidFill>
                  <a:srgbClr val="FFFFFF"/>
                </a:solidFill>
                <a:latin typeface="SimHei"/>
                <a:ea typeface="SimHei"/>
                <a:cs typeface="SimHei"/>
                <a:sym typeface="SimHei"/>
              </a:defRPr>
            </a:lvl1pPr>
          </a:lstStyle>
          <a:p>
            <a:r>
              <a:rPr lang="zh-CN" altLang="en-US" sz="2400" dirty="0">
                <a:latin typeface="+mn-lt"/>
                <a:ea typeface="+mn-ea"/>
                <a:cs typeface="+mn-ea"/>
                <a:sym typeface="+mn-lt"/>
              </a:rPr>
              <a:t>中科院遗传发育所 工程师</a:t>
            </a:r>
            <a:endParaRPr lang="en-US" altLang="zh-CN" sz="2400" dirty="0">
              <a:latin typeface="+mn-lt"/>
              <a:ea typeface="+mn-ea"/>
              <a:cs typeface="+mn-ea"/>
              <a:sym typeface="+mn-lt"/>
            </a:endParaRPr>
          </a:p>
          <a:p>
            <a:r>
              <a:rPr lang="zh-CN" altLang="en-US" sz="2400" dirty="0">
                <a:latin typeface="+mn-lt"/>
                <a:ea typeface="+mn-ea"/>
                <a:cs typeface="+mn-ea"/>
                <a:sym typeface="+mn-lt"/>
              </a:rPr>
              <a:t> 宏基因组公众号</a:t>
            </a:r>
            <a:r>
              <a:rPr lang="en-US" altLang="zh-CN" sz="2400" dirty="0">
                <a:latin typeface="+mn-lt"/>
                <a:ea typeface="+mn-ea"/>
                <a:cs typeface="+mn-ea"/>
                <a:sym typeface="+mn-lt"/>
              </a:rPr>
              <a:t>  </a:t>
            </a:r>
            <a:r>
              <a:rPr lang="zh-CN" altLang="en-US" sz="2400" dirty="0">
                <a:latin typeface="+mn-lt"/>
                <a:ea typeface="+mn-ea"/>
                <a:cs typeface="+mn-ea"/>
                <a:sym typeface="+mn-lt"/>
              </a:rPr>
              <a:t>创始人</a:t>
            </a:r>
            <a:endParaRPr sz="2400" dirty="0">
              <a:latin typeface="+mn-lt"/>
              <a:ea typeface="+mn-ea"/>
              <a:cs typeface="+mn-ea"/>
              <a:sym typeface="+mn-l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a:extLst>
              <a:ext uri="{FF2B5EF4-FFF2-40B4-BE49-F238E27FC236}">
                <a16:creationId xmlns:a16="http://schemas.microsoft.com/office/drawing/2014/main" id="{DBD5B9AB-40D8-49A0-B460-35F89AD3F183}"/>
              </a:ext>
            </a:extLst>
          </p:cNvPr>
          <p:cNvGraphicFramePr>
            <a:graphicFrameLocks/>
          </p:cNvGraphicFramePr>
          <p:nvPr>
            <p:extLst>
              <p:ext uri="{D42A27DB-BD31-4B8C-83A1-F6EECF244321}">
                <p14:modId xmlns:p14="http://schemas.microsoft.com/office/powerpoint/2010/main" val="4071575555"/>
              </p:ext>
            </p:extLst>
          </p:nvPr>
        </p:nvGraphicFramePr>
        <p:xfrm>
          <a:off x="354013" y="1384300"/>
          <a:ext cx="11476037" cy="495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12">
            <a:extLst>
              <a:ext uri="{FF2B5EF4-FFF2-40B4-BE49-F238E27FC236}">
                <a16:creationId xmlns:a16="http://schemas.microsoft.com/office/drawing/2014/main" id="{EBADD1AE-4007-471D-BB36-F1911DB5EEDA}"/>
              </a:ext>
            </a:extLst>
          </p:cNvPr>
          <p:cNvSpPr txBox="1"/>
          <p:nvPr/>
        </p:nvSpPr>
        <p:spPr>
          <a:xfrm>
            <a:off x="1469035" y="683448"/>
            <a:ext cx="8521862" cy="61555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微生物组学研究的基本步骤</a:t>
            </a:r>
            <a:endParaRPr sz="3400" dirty="0">
              <a:latin typeface="+mn-lt"/>
              <a:ea typeface="+mn-ea"/>
              <a:cs typeface="+mn-ea"/>
              <a:sym typeface="+mn-lt"/>
            </a:endParaRPr>
          </a:p>
        </p:txBody>
      </p:sp>
      <p:sp>
        <p:nvSpPr>
          <p:cNvPr id="4" name="圆角矩形 7">
            <a:extLst>
              <a:ext uri="{FF2B5EF4-FFF2-40B4-BE49-F238E27FC236}">
                <a16:creationId xmlns:a16="http://schemas.microsoft.com/office/drawing/2014/main" id="{8F4ABD98-2966-4957-A7AB-D3D4739D10C4}"/>
              </a:ext>
            </a:extLst>
          </p:cNvPr>
          <p:cNvSpPr/>
          <p:nvPr/>
        </p:nvSpPr>
        <p:spPr bwMode="auto">
          <a:xfrm>
            <a:off x="6225626" y="2071168"/>
            <a:ext cx="5827222" cy="3581920"/>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spTree>
    <p:extLst>
      <p:ext uri="{BB962C8B-B14F-4D97-AF65-F5344CB8AC3E}">
        <p14:creationId xmlns:p14="http://schemas.microsoft.com/office/powerpoint/2010/main" val="2968467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B3066D96-90B3-4F40-B5C6-F74B295D2482}"/>
              </a:ext>
            </a:extLst>
          </p:cNvPr>
          <p:cNvSpPr txBox="1"/>
          <p:nvPr/>
        </p:nvSpPr>
        <p:spPr>
          <a:xfrm>
            <a:off x="1469035" y="683448"/>
            <a:ext cx="8521862" cy="61555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数据分析的基本思想</a:t>
            </a:r>
            <a:r>
              <a:rPr lang="en-US" altLang="zh-CN" sz="3400" dirty="0">
                <a:latin typeface="+mn-lt"/>
                <a:ea typeface="+mn-ea"/>
                <a:cs typeface="+mn-ea"/>
                <a:sym typeface="+mn-lt"/>
              </a:rPr>
              <a:t>——</a:t>
            </a:r>
            <a:r>
              <a:rPr lang="zh-CN" altLang="en-US" sz="3400" dirty="0">
                <a:latin typeface="+mn-lt"/>
                <a:ea typeface="+mn-ea"/>
                <a:cs typeface="+mn-ea"/>
                <a:sym typeface="+mn-lt"/>
              </a:rPr>
              <a:t>三步走</a:t>
            </a:r>
            <a:endParaRPr sz="3400" dirty="0">
              <a:latin typeface="+mn-lt"/>
              <a:ea typeface="+mn-ea"/>
              <a:cs typeface="+mn-ea"/>
              <a:sym typeface="+mn-lt"/>
            </a:endParaRPr>
          </a:p>
        </p:txBody>
      </p:sp>
      <p:graphicFrame>
        <p:nvGraphicFramePr>
          <p:cNvPr id="4" name="内容占位符 4">
            <a:extLst>
              <a:ext uri="{FF2B5EF4-FFF2-40B4-BE49-F238E27FC236}">
                <a16:creationId xmlns:a16="http://schemas.microsoft.com/office/drawing/2014/main" id="{04941FD3-91D2-45F6-A30B-3ABC71BBFC27}"/>
              </a:ext>
            </a:extLst>
          </p:cNvPr>
          <p:cNvGraphicFramePr>
            <a:graphicFrameLocks/>
          </p:cNvGraphicFramePr>
          <p:nvPr>
            <p:extLst>
              <p:ext uri="{D42A27DB-BD31-4B8C-83A1-F6EECF244321}">
                <p14:modId xmlns:p14="http://schemas.microsoft.com/office/powerpoint/2010/main" val="3677311458"/>
              </p:ext>
            </p:extLst>
          </p:nvPr>
        </p:nvGraphicFramePr>
        <p:xfrm>
          <a:off x="838200" y="1825625"/>
          <a:ext cx="10515600" cy="159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0149334E-FE4E-4A5F-B9C3-D781820CC425}"/>
              </a:ext>
            </a:extLst>
          </p:cNvPr>
          <p:cNvSpPr txBox="1"/>
          <p:nvPr/>
        </p:nvSpPr>
        <p:spPr>
          <a:xfrm>
            <a:off x="1174845" y="5605503"/>
            <a:ext cx="2002972" cy="369332"/>
          </a:xfrm>
          <a:prstGeom prst="rect">
            <a:avLst/>
          </a:prstGeom>
          <a:noFill/>
        </p:spPr>
        <p:txBody>
          <a:bodyPr wrap="square" rtlCol="0">
            <a:spAutoFit/>
          </a:bodyPr>
          <a:lstStyle/>
          <a:p>
            <a:r>
              <a:rPr lang="zh-CN" altLang="en-US" dirty="0">
                <a:solidFill>
                  <a:srgbClr val="FFFFFF"/>
                </a:solidFill>
                <a:latin typeface="+mn-lt"/>
                <a:ea typeface="+mn-ea"/>
                <a:cs typeface="+mn-ea"/>
                <a:sym typeface="+mn-lt"/>
              </a:rPr>
              <a:t>序列</a:t>
            </a:r>
            <a:r>
              <a:rPr lang="en-US" altLang="zh-CN" dirty="0">
                <a:solidFill>
                  <a:srgbClr val="FFFFFF"/>
                </a:solidFill>
                <a:latin typeface="+mn-lt"/>
                <a:ea typeface="+mn-ea"/>
                <a:cs typeface="+mn-ea"/>
                <a:sym typeface="+mn-lt"/>
              </a:rPr>
              <a:t>: 10</a:t>
            </a:r>
            <a:r>
              <a:rPr lang="en-US" altLang="zh-CN" baseline="30000" dirty="0">
                <a:solidFill>
                  <a:srgbClr val="FFFFFF"/>
                </a:solidFill>
                <a:latin typeface="+mn-lt"/>
                <a:ea typeface="+mn-ea"/>
                <a:cs typeface="+mn-ea"/>
                <a:sym typeface="+mn-lt"/>
              </a:rPr>
              <a:t>6</a:t>
            </a:r>
            <a:r>
              <a:rPr lang="en-US" altLang="zh-CN" dirty="0">
                <a:solidFill>
                  <a:srgbClr val="FFFFFF"/>
                </a:solidFill>
                <a:latin typeface="+mn-lt"/>
                <a:ea typeface="+mn-ea"/>
                <a:cs typeface="+mn-ea"/>
                <a:sym typeface="+mn-lt"/>
              </a:rPr>
              <a:t> ~ 10</a:t>
            </a:r>
            <a:r>
              <a:rPr lang="en-US" altLang="zh-CN" baseline="30000" dirty="0">
                <a:solidFill>
                  <a:srgbClr val="FFFFFF"/>
                </a:solidFill>
                <a:latin typeface="+mn-lt"/>
                <a:ea typeface="+mn-ea"/>
                <a:cs typeface="+mn-ea"/>
                <a:sym typeface="+mn-lt"/>
              </a:rPr>
              <a:t>9</a:t>
            </a:r>
            <a:endParaRPr lang="zh-CN" altLang="en-US" dirty="0">
              <a:solidFill>
                <a:srgbClr val="FFFFFF"/>
              </a:solidFill>
              <a:latin typeface="+mn-lt"/>
              <a:ea typeface="+mn-ea"/>
              <a:cs typeface="+mn-ea"/>
              <a:sym typeface="+mn-lt"/>
            </a:endParaRPr>
          </a:p>
        </p:txBody>
      </p:sp>
      <p:pic>
        <p:nvPicPr>
          <p:cNvPr id="6" name="图片 5">
            <a:extLst>
              <a:ext uri="{FF2B5EF4-FFF2-40B4-BE49-F238E27FC236}">
                <a16:creationId xmlns:a16="http://schemas.microsoft.com/office/drawing/2014/main" id="{EA03BB2B-D2BC-415A-B466-0BC0655036B5}"/>
              </a:ext>
            </a:extLst>
          </p:cNvPr>
          <p:cNvPicPr>
            <a:picLocks noChangeAspect="1"/>
          </p:cNvPicPr>
          <p:nvPr/>
        </p:nvPicPr>
        <p:blipFill>
          <a:blip r:embed="rId8"/>
          <a:stretch>
            <a:fillRect/>
          </a:stretch>
        </p:blipFill>
        <p:spPr>
          <a:xfrm>
            <a:off x="799869" y="3605224"/>
            <a:ext cx="2506932" cy="1832575"/>
          </a:xfrm>
          <a:prstGeom prst="rect">
            <a:avLst/>
          </a:prstGeom>
        </p:spPr>
      </p:pic>
      <p:pic>
        <p:nvPicPr>
          <p:cNvPr id="7" name="图片 6">
            <a:extLst>
              <a:ext uri="{FF2B5EF4-FFF2-40B4-BE49-F238E27FC236}">
                <a16:creationId xmlns:a16="http://schemas.microsoft.com/office/drawing/2014/main" id="{A794040D-7084-4BF5-98A5-6F079D31CB26}"/>
              </a:ext>
            </a:extLst>
          </p:cNvPr>
          <p:cNvPicPr>
            <a:picLocks noChangeAspect="1"/>
          </p:cNvPicPr>
          <p:nvPr/>
        </p:nvPicPr>
        <p:blipFill>
          <a:blip r:embed="rId9"/>
          <a:stretch>
            <a:fillRect/>
          </a:stretch>
        </p:blipFill>
        <p:spPr>
          <a:xfrm>
            <a:off x="3647143" y="3738470"/>
            <a:ext cx="2369775" cy="1645889"/>
          </a:xfrm>
          <a:prstGeom prst="rect">
            <a:avLst/>
          </a:prstGeom>
        </p:spPr>
      </p:pic>
      <p:sp>
        <p:nvSpPr>
          <p:cNvPr id="8" name="文本框 7">
            <a:extLst>
              <a:ext uri="{FF2B5EF4-FFF2-40B4-BE49-F238E27FC236}">
                <a16:creationId xmlns:a16="http://schemas.microsoft.com/office/drawing/2014/main" id="{C7D6BDAD-0ED2-4982-9ED4-2DF4C1FC84A0}"/>
              </a:ext>
            </a:extLst>
          </p:cNvPr>
          <p:cNvSpPr txBox="1"/>
          <p:nvPr/>
        </p:nvSpPr>
        <p:spPr>
          <a:xfrm>
            <a:off x="3599093" y="5605503"/>
            <a:ext cx="2365831" cy="369332"/>
          </a:xfrm>
          <a:prstGeom prst="rect">
            <a:avLst/>
          </a:prstGeom>
          <a:noFill/>
        </p:spPr>
        <p:txBody>
          <a:bodyPr wrap="square" rtlCol="0">
            <a:spAutoFit/>
          </a:bodyPr>
          <a:lstStyle/>
          <a:p>
            <a:r>
              <a:rPr lang="zh-CN" altLang="en-US" dirty="0">
                <a:solidFill>
                  <a:srgbClr val="FFFFFF"/>
                </a:solidFill>
                <a:latin typeface="+mn-lt"/>
                <a:ea typeface="+mn-ea"/>
                <a:cs typeface="+mn-ea"/>
                <a:sym typeface="+mn-lt"/>
              </a:rPr>
              <a:t>特征表</a:t>
            </a:r>
            <a:r>
              <a:rPr lang="en-US" altLang="zh-CN" dirty="0">
                <a:solidFill>
                  <a:srgbClr val="FFFFFF"/>
                </a:solidFill>
                <a:latin typeface="+mn-lt"/>
                <a:ea typeface="+mn-ea"/>
                <a:cs typeface="+mn-ea"/>
                <a:sym typeface="+mn-lt"/>
              </a:rPr>
              <a:t>: 10</a:t>
            </a:r>
            <a:r>
              <a:rPr lang="en-US" altLang="zh-CN" baseline="30000" dirty="0">
                <a:solidFill>
                  <a:srgbClr val="FFFFFF"/>
                </a:solidFill>
                <a:latin typeface="+mn-lt"/>
                <a:ea typeface="+mn-ea"/>
                <a:cs typeface="+mn-ea"/>
                <a:sym typeface="+mn-lt"/>
              </a:rPr>
              <a:t>1~3</a:t>
            </a:r>
            <a:r>
              <a:rPr lang="en-US" altLang="zh-CN" dirty="0">
                <a:solidFill>
                  <a:srgbClr val="FFFFFF"/>
                </a:solidFill>
                <a:latin typeface="+mn-lt"/>
                <a:ea typeface="+mn-ea"/>
                <a:cs typeface="+mn-ea"/>
                <a:sym typeface="+mn-lt"/>
              </a:rPr>
              <a:t> X 10</a:t>
            </a:r>
            <a:r>
              <a:rPr lang="en-US" altLang="zh-CN" baseline="30000" dirty="0">
                <a:solidFill>
                  <a:srgbClr val="FFFFFF"/>
                </a:solidFill>
                <a:latin typeface="+mn-lt"/>
                <a:ea typeface="+mn-ea"/>
                <a:cs typeface="+mn-ea"/>
                <a:sym typeface="+mn-lt"/>
              </a:rPr>
              <a:t>3~5</a:t>
            </a:r>
            <a:endParaRPr lang="zh-CN" altLang="en-US" dirty="0">
              <a:solidFill>
                <a:srgbClr val="FFFFFF"/>
              </a:solidFill>
              <a:latin typeface="+mn-lt"/>
              <a:ea typeface="+mn-ea"/>
              <a:cs typeface="+mn-ea"/>
              <a:sym typeface="+mn-lt"/>
            </a:endParaRPr>
          </a:p>
        </p:txBody>
      </p:sp>
      <p:pic>
        <p:nvPicPr>
          <p:cNvPr id="9" name="图片 8">
            <a:extLst>
              <a:ext uri="{FF2B5EF4-FFF2-40B4-BE49-F238E27FC236}">
                <a16:creationId xmlns:a16="http://schemas.microsoft.com/office/drawing/2014/main" id="{4D144333-9BC3-40BD-AB22-7566F6C038E9}"/>
              </a:ext>
            </a:extLst>
          </p:cNvPr>
          <p:cNvPicPr>
            <a:picLocks noChangeAspect="1"/>
          </p:cNvPicPr>
          <p:nvPr/>
        </p:nvPicPr>
        <p:blipFill rotWithShape="1">
          <a:blip r:embed="rId10"/>
          <a:srcRect r="38910"/>
          <a:stretch/>
        </p:blipFill>
        <p:spPr>
          <a:xfrm>
            <a:off x="6460836" y="3675134"/>
            <a:ext cx="2131995" cy="1756376"/>
          </a:xfrm>
          <a:prstGeom prst="rect">
            <a:avLst/>
          </a:prstGeom>
        </p:spPr>
      </p:pic>
      <p:sp>
        <p:nvSpPr>
          <p:cNvPr id="10" name="文本框 9">
            <a:extLst>
              <a:ext uri="{FF2B5EF4-FFF2-40B4-BE49-F238E27FC236}">
                <a16:creationId xmlns:a16="http://schemas.microsoft.com/office/drawing/2014/main" id="{A637801E-7779-4B14-9233-D1652AC1C214}"/>
              </a:ext>
            </a:extLst>
          </p:cNvPr>
          <p:cNvSpPr txBox="1"/>
          <p:nvPr/>
        </p:nvSpPr>
        <p:spPr>
          <a:xfrm>
            <a:off x="6386200" y="5605503"/>
            <a:ext cx="2365831" cy="369332"/>
          </a:xfrm>
          <a:prstGeom prst="rect">
            <a:avLst/>
          </a:prstGeom>
          <a:noFill/>
        </p:spPr>
        <p:txBody>
          <a:bodyPr wrap="square" rtlCol="0">
            <a:spAutoFit/>
          </a:bodyPr>
          <a:lstStyle/>
          <a:p>
            <a:r>
              <a:rPr lang="zh-CN" altLang="en-US" dirty="0">
                <a:solidFill>
                  <a:srgbClr val="FFFFFF"/>
                </a:solidFill>
                <a:latin typeface="+mn-lt"/>
                <a:ea typeface="+mn-ea"/>
                <a:cs typeface="+mn-ea"/>
                <a:sym typeface="+mn-lt"/>
              </a:rPr>
              <a:t>统计表</a:t>
            </a:r>
            <a:r>
              <a:rPr lang="en-US" altLang="zh-CN" dirty="0">
                <a:solidFill>
                  <a:srgbClr val="FFFFFF"/>
                </a:solidFill>
                <a:latin typeface="+mn-lt"/>
                <a:ea typeface="+mn-ea"/>
                <a:cs typeface="+mn-ea"/>
                <a:sym typeface="+mn-lt"/>
              </a:rPr>
              <a:t>: 1~N X 10</a:t>
            </a:r>
            <a:r>
              <a:rPr lang="en-US" altLang="zh-CN" baseline="30000" dirty="0">
                <a:solidFill>
                  <a:srgbClr val="FFFFFF"/>
                </a:solidFill>
                <a:latin typeface="+mn-lt"/>
                <a:ea typeface="+mn-ea"/>
                <a:cs typeface="+mn-ea"/>
                <a:sym typeface="+mn-lt"/>
              </a:rPr>
              <a:t>1~3</a:t>
            </a:r>
            <a:endParaRPr lang="zh-CN" altLang="en-US" dirty="0">
              <a:solidFill>
                <a:srgbClr val="FFFFFF"/>
              </a:solidFill>
              <a:latin typeface="+mn-lt"/>
              <a:ea typeface="+mn-ea"/>
              <a:cs typeface="+mn-ea"/>
              <a:sym typeface="+mn-lt"/>
            </a:endParaRPr>
          </a:p>
        </p:txBody>
      </p:sp>
      <p:sp>
        <p:nvSpPr>
          <p:cNvPr id="11" name="文本框 10">
            <a:extLst>
              <a:ext uri="{FF2B5EF4-FFF2-40B4-BE49-F238E27FC236}">
                <a16:creationId xmlns:a16="http://schemas.microsoft.com/office/drawing/2014/main" id="{C0071364-09B3-46F8-A180-6704B530BC05}"/>
              </a:ext>
            </a:extLst>
          </p:cNvPr>
          <p:cNvSpPr txBox="1"/>
          <p:nvPr/>
        </p:nvSpPr>
        <p:spPr>
          <a:xfrm>
            <a:off x="8884714" y="5605503"/>
            <a:ext cx="2657306" cy="369332"/>
          </a:xfrm>
          <a:prstGeom prst="rect">
            <a:avLst/>
          </a:prstGeom>
          <a:noFill/>
        </p:spPr>
        <p:txBody>
          <a:bodyPr wrap="square" rtlCol="0">
            <a:spAutoFit/>
          </a:bodyPr>
          <a:lstStyle/>
          <a:p>
            <a:r>
              <a:rPr lang="zh-CN" altLang="en-US" dirty="0">
                <a:solidFill>
                  <a:srgbClr val="FFFFFF"/>
                </a:solidFill>
                <a:latin typeface="+mn-lt"/>
                <a:ea typeface="+mn-ea"/>
                <a:cs typeface="+mn-ea"/>
                <a:sym typeface="+mn-lt"/>
              </a:rPr>
              <a:t>图</a:t>
            </a:r>
            <a:r>
              <a:rPr lang="en-US" altLang="zh-CN" dirty="0">
                <a:solidFill>
                  <a:srgbClr val="FFFFFF"/>
                </a:solidFill>
                <a:latin typeface="+mn-lt"/>
                <a:ea typeface="+mn-ea"/>
                <a:cs typeface="+mn-ea"/>
                <a:sym typeface="+mn-lt"/>
              </a:rPr>
              <a:t>: 10</a:t>
            </a:r>
            <a:r>
              <a:rPr lang="en-US" altLang="zh-CN" baseline="30000" dirty="0">
                <a:solidFill>
                  <a:srgbClr val="FFFFFF"/>
                </a:solidFill>
                <a:latin typeface="+mn-lt"/>
                <a:ea typeface="+mn-ea"/>
                <a:cs typeface="+mn-ea"/>
                <a:sym typeface="+mn-lt"/>
              </a:rPr>
              <a:t>1~3</a:t>
            </a:r>
            <a:r>
              <a:rPr lang="zh-CN" altLang="en-US" dirty="0">
                <a:solidFill>
                  <a:srgbClr val="FFFFFF"/>
                </a:solidFill>
                <a:latin typeface="+mn-lt"/>
                <a:ea typeface="+mn-ea"/>
                <a:cs typeface="+mn-ea"/>
                <a:sym typeface="+mn-lt"/>
              </a:rPr>
              <a:t>个点和统计信息</a:t>
            </a:r>
          </a:p>
        </p:txBody>
      </p:sp>
      <p:pic>
        <p:nvPicPr>
          <p:cNvPr id="12" name="Picture 19">
            <a:extLst>
              <a:ext uri="{FF2B5EF4-FFF2-40B4-BE49-F238E27FC236}">
                <a16:creationId xmlns:a16="http://schemas.microsoft.com/office/drawing/2014/main" id="{9434D3A3-1D9C-40D4-BD4F-D79281437207}"/>
              </a:ext>
            </a:extLst>
          </p:cNvPr>
          <p:cNvPicPr>
            <a:picLocks noChangeAspect="1"/>
          </p:cNvPicPr>
          <p:nvPr/>
        </p:nvPicPr>
        <p:blipFill>
          <a:blip r:embed="rId11"/>
          <a:stretch>
            <a:fillRect/>
          </a:stretch>
        </p:blipFill>
        <p:spPr>
          <a:xfrm>
            <a:off x="9261823" y="3688661"/>
            <a:ext cx="987077" cy="840718"/>
          </a:xfrm>
          <a:prstGeom prst="rect">
            <a:avLst/>
          </a:prstGeom>
        </p:spPr>
      </p:pic>
      <p:pic>
        <p:nvPicPr>
          <p:cNvPr id="13" name="Picture 20">
            <a:extLst>
              <a:ext uri="{FF2B5EF4-FFF2-40B4-BE49-F238E27FC236}">
                <a16:creationId xmlns:a16="http://schemas.microsoft.com/office/drawing/2014/main" id="{2C3B9E8F-FE14-4A84-B1D7-2AA72EF2B9B6}"/>
              </a:ext>
            </a:extLst>
          </p:cNvPr>
          <p:cNvPicPr>
            <a:picLocks noChangeAspect="1"/>
          </p:cNvPicPr>
          <p:nvPr/>
        </p:nvPicPr>
        <p:blipFill rotWithShape="1">
          <a:blip r:embed="rId12"/>
          <a:srcRect r="41667"/>
          <a:stretch/>
        </p:blipFill>
        <p:spPr>
          <a:xfrm>
            <a:off x="10213367" y="3686593"/>
            <a:ext cx="927375" cy="799995"/>
          </a:xfrm>
          <a:prstGeom prst="rect">
            <a:avLst/>
          </a:prstGeom>
        </p:spPr>
      </p:pic>
      <p:pic>
        <p:nvPicPr>
          <p:cNvPr id="14" name="Picture 21" descr="b12.png">
            <a:extLst>
              <a:ext uri="{FF2B5EF4-FFF2-40B4-BE49-F238E27FC236}">
                <a16:creationId xmlns:a16="http://schemas.microsoft.com/office/drawing/2014/main" id="{B0E88804-64F3-4725-9C69-36773D107FF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268661" y="4463197"/>
            <a:ext cx="988947" cy="988947"/>
          </a:xfrm>
          <a:prstGeom prst="rect">
            <a:avLst/>
          </a:prstGeom>
        </p:spPr>
      </p:pic>
      <p:pic>
        <p:nvPicPr>
          <p:cNvPr id="15" name="Picture 22" descr="family_top10.png">
            <a:extLst>
              <a:ext uri="{FF2B5EF4-FFF2-40B4-BE49-F238E27FC236}">
                <a16:creationId xmlns:a16="http://schemas.microsoft.com/office/drawing/2014/main" id="{4D59A27A-9EA2-4AC8-9440-F54C4B29E77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64446" y="4521511"/>
            <a:ext cx="887120" cy="965435"/>
          </a:xfrm>
          <a:prstGeom prst="rect">
            <a:avLst/>
          </a:prstGeom>
        </p:spPr>
      </p:pic>
      <p:sp>
        <p:nvSpPr>
          <p:cNvPr id="16" name="文本框 15">
            <a:extLst>
              <a:ext uri="{FF2B5EF4-FFF2-40B4-BE49-F238E27FC236}">
                <a16:creationId xmlns:a16="http://schemas.microsoft.com/office/drawing/2014/main" id="{3B3E2781-CC22-4292-A4F2-D845BD37FCF5}"/>
              </a:ext>
            </a:extLst>
          </p:cNvPr>
          <p:cNvSpPr txBox="1"/>
          <p:nvPr/>
        </p:nvSpPr>
        <p:spPr>
          <a:xfrm>
            <a:off x="2910875" y="1750177"/>
            <a:ext cx="851829" cy="369332"/>
          </a:xfrm>
          <a:prstGeom prst="rect">
            <a:avLst/>
          </a:prstGeom>
          <a:noFill/>
        </p:spPr>
        <p:txBody>
          <a:bodyPr wrap="square" rtlCol="0">
            <a:spAutoFit/>
          </a:bodyPr>
          <a:lstStyle/>
          <a:p>
            <a:r>
              <a:rPr lang="zh-CN" altLang="en-US" b="1" dirty="0">
                <a:solidFill>
                  <a:srgbClr val="FFFFFF"/>
                </a:solidFill>
                <a:latin typeface="+mn-lt"/>
                <a:ea typeface="+mn-ea"/>
                <a:cs typeface="+mn-ea"/>
                <a:sym typeface="+mn-lt"/>
              </a:rPr>
              <a:t>降维</a:t>
            </a:r>
          </a:p>
        </p:txBody>
      </p:sp>
      <p:sp>
        <p:nvSpPr>
          <p:cNvPr id="17" name="文本框 16">
            <a:extLst>
              <a:ext uri="{FF2B5EF4-FFF2-40B4-BE49-F238E27FC236}">
                <a16:creationId xmlns:a16="http://schemas.microsoft.com/office/drawing/2014/main" id="{4FAAD3D3-947E-4A63-A35D-73E907B4F74C}"/>
              </a:ext>
            </a:extLst>
          </p:cNvPr>
          <p:cNvSpPr txBox="1"/>
          <p:nvPr/>
        </p:nvSpPr>
        <p:spPr>
          <a:xfrm>
            <a:off x="5735639" y="1750177"/>
            <a:ext cx="851829" cy="369332"/>
          </a:xfrm>
          <a:prstGeom prst="rect">
            <a:avLst/>
          </a:prstGeom>
          <a:noFill/>
        </p:spPr>
        <p:txBody>
          <a:bodyPr wrap="square" rtlCol="0">
            <a:spAutoFit/>
          </a:bodyPr>
          <a:lstStyle/>
          <a:p>
            <a:r>
              <a:rPr lang="zh-CN" altLang="en-US" b="1" dirty="0">
                <a:solidFill>
                  <a:srgbClr val="FFFFFF"/>
                </a:solidFill>
                <a:latin typeface="+mn-lt"/>
                <a:ea typeface="+mn-ea"/>
                <a:cs typeface="+mn-ea"/>
                <a:sym typeface="+mn-lt"/>
              </a:rPr>
              <a:t>降维</a:t>
            </a:r>
          </a:p>
        </p:txBody>
      </p:sp>
      <p:sp>
        <p:nvSpPr>
          <p:cNvPr id="18" name="文本框 17">
            <a:extLst>
              <a:ext uri="{FF2B5EF4-FFF2-40B4-BE49-F238E27FC236}">
                <a16:creationId xmlns:a16="http://schemas.microsoft.com/office/drawing/2014/main" id="{A3D21EF2-08F5-4601-B3D8-32A7AF61829F}"/>
              </a:ext>
            </a:extLst>
          </p:cNvPr>
          <p:cNvSpPr txBox="1"/>
          <p:nvPr/>
        </p:nvSpPr>
        <p:spPr>
          <a:xfrm>
            <a:off x="8457854" y="1750177"/>
            <a:ext cx="1171762" cy="369332"/>
          </a:xfrm>
          <a:prstGeom prst="rect">
            <a:avLst/>
          </a:prstGeom>
          <a:noFill/>
        </p:spPr>
        <p:txBody>
          <a:bodyPr wrap="square" rtlCol="0">
            <a:spAutoFit/>
          </a:bodyPr>
          <a:lstStyle/>
          <a:p>
            <a:r>
              <a:rPr lang="zh-CN" altLang="en-US" b="1" dirty="0">
                <a:solidFill>
                  <a:srgbClr val="FFFFFF"/>
                </a:solidFill>
                <a:latin typeface="+mn-lt"/>
                <a:ea typeface="+mn-ea"/>
                <a:cs typeface="+mn-ea"/>
                <a:sym typeface="+mn-lt"/>
              </a:rPr>
              <a:t>可视化</a:t>
            </a:r>
          </a:p>
        </p:txBody>
      </p:sp>
      <p:sp>
        <p:nvSpPr>
          <p:cNvPr id="19" name="文本框 18">
            <a:extLst>
              <a:ext uri="{FF2B5EF4-FFF2-40B4-BE49-F238E27FC236}">
                <a16:creationId xmlns:a16="http://schemas.microsoft.com/office/drawing/2014/main" id="{2AD1DB3E-33FD-4B52-AE2D-B66E0145D7B7}"/>
              </a:ext>
            </a:extLst>
          </p:cNvPr>
          <p:cNvSpPr txBox="1"/>
          <p:nvPr/>
        </p:nvSpPr>
        <p:spPr>
          <a:xfrm>
            <a:off x="2862018" y="3131490"/>
            <a:ext cx="799985" cy="369332"/>
          </a:xfrm>
          <a:prstGeom prst="rect">
            <a:avLst/>
          </a:prstGeom>
          <a:noFill/>
        </p:spPr>
        <p:txBody>
          <a:bodyPr wrap="square" rtlCol="0">
            <a:spAutoFit/>
          </a:bodyPr>
          <a:lstStyle/>
          <a:p>
            <a:r>
              <a:rPr lang="en-US" altLang="zh-CN" b="1" dirty="0">
                <a:solidFill>
                  <a:srgbClr val="FFFFFF"/>
                </a:solidFill>
                <a:latin typeface="+mn-lt"/>
                <a:ea typeface="+mn-ea"/>
                <a:cs typeface="+mn-ea"/>
                <a:sym typeface="+mn-lt"/>
              </a:rPr>
              <a:t>Shell</a:t>
            </a:r>
            <a:endParaRPr lang="zh-CN" altLang="en-US" b="1" dirty="0">
              <a:solidFill>
                <a:srgbClr val="FFFFFF"/>
              </a:solidFill>
              <a:latin typeface="+mn-lt"/>
              <a:ea typeface="+mn-ea"/>
              <a:cs typeface="+mn-ea"/>
              <a:sym typeface="+mn-lt"/>
            </a:endParaRPr>
          </a:p>
        </p:txBody>
      </p:sp>
      <p:sp>
        <p:nvSpPr>
          <p:cNvPr id="20" name="文本框 19">
            <a:extLst>
              <a:ext uri="{FF2B5EF4-FFF2-40B4-BE49-F238E27FC236}">
                <a16:creationId xmlns:a16="http://schemas.microsoft.com/office/drawing/2014/main" id="{7F108EAC-2AEC-433E-A022-217855CE9724}"/>
              </a:ext>
            </a:extLst>
          </p:cNvPr>
          <p:cNvSpPr txBox="1"/>
          <p:nvPr/>
        </p:nvSpPr>
        <p:spPr>
          <a:xfrm>
            <a:off x="5598979" y="3131490"/>
            <a:ext cx="985854" cy="369332"/>
          </a:xfrm>
          <a:prstGeom prst="rect">
            <a:avLst/>
          </a:prstGeom>
          <a:noFill/>
        </p:spPr>
        <p:txBody>
          <a:bodyPr wrap="square" rtlCol="0">
            <a:spAutoFit/>
          </a:bodyPr>
          <a:lstStyle/>
          <a:p>
            <a:r>
              <a:rPr lang="en-US" altLang="zh-CN" b="1" dirty="0">
                <a:solidFill>
                  <a:srgbClr val="FFFFFF"/>
                </a:solidFill>
                <a:latin typeface="+mn-lt"/>
                <a:ea typeface="+mn-ea"/>
                <a:cs typeface="+mn-ea"/>
                <a:sym typeface="+mn-lt"/>
              </a:rPr>
              <a:t>Shell/R</a:t>
            </a:r>
            <a:endParaRPr lang="zh-CN" altLang="en-US" b="1" dirty="0">
              <a:solidFill>
                <a:srgbClr val="FFFFFF"/>
              </a:solidFill>
              <a:latin typeface="+mn-lt"/>
              <a:ea typeface="+mn-ea"/>
              <a:cs typeface="+mn-ea"/>
              <a:sym typeface="+mn-lt"/>
            </a:endParaRPr>
          </a:p>
        </p:txBody>
      </p:sp>
      <p:sp>
        <p:nvSpPr>
          <p:cNvPr id="21" name="文本框 20">
            <a:extLst>
              <a:ext uri="{FF2B5EF4-FFF2-40B4-BE49-F238E27FC236}">
                <a16:creationId xmlns:a16="http://schemas.microsoft.com/office/drawing/2014/main" id="{A637755F-9F36-4FEB-BCD2-FE0BAF57E0CF}"/>
              </a:ext>
            </a:extLst>
          </p:cNvPr>
          <p:cNvSpPr txBox="1"/>
          <p:nvPr/>
        </p:nvSpPr>
        <p:spPr>
          <a:xfrm>
            <a:off x="8484322" y="3131490"/>
            <a:ext cx="835499" cy="369332"/>
          </a:xfrm>
          <a:prstGeom prst="rect">
            <a:avLst/>
          </a:prstGeom>
          <a:noFill/>
        </p:spPr>
        <p:txBody>
          <a:bodyPr wrap="square" rtlCol="0">
            <a:spAutoFit/>
          </a:bodyPr>
          <a:lstStyle/>
          <a:p>
            <a:pPr algn="ctr"/>
            <a:r>
              <a:rPr lang="en-US" altLang="zh-CN" b="1" dirty="0">
                <a:solidFill>
                  <a:srgbClr val="FFFFFF"/>
                </a:solidFill>
                <a:latin typeface="+mn-lt"/>
                <a:ea typeface="+mn-ea"/>
                <a:cs typeface="+mn-ea"/>
                <a:sym typeface="+mn-lt"/>
              </a:rPr>
              <a:t>R</a:t>
            </a:r>
            <a:endParaRPr lang="zh-CN" altLang="en-US" b="1" dirty="0">
              <a:solidFill>
                <a:srgbClr val="FFFFFF"/>
              </a:solidFill>
              <a:latin typeface="+mn-lt"/>
              <a:ea typeface="+mn-ea"/>
              <a:cs typeface="+mn-ea"/>
              <a:sym typeface="+mn-lt"/>
            </a:endParaRPr>
          </a:p>
        </p:txBody>
      </p:sp>
    </p:spTree>
    <p:extLst>
      <p:ext uri="{BB962C8B-B14F-4D97-AF65-F5344CB8AC3E}">
        <p14:creationId xmlns:p14="http://schemas.microsoft.com/office/powerpoint/2010/main" val="1478065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8E0A403C-A3B5-4D63-A6D1-35905FA1BE50}"/>
              </a:ext>
            </a:extLst>
          </p:cNvPr>
          <p:cNvSpPr txBox="1"/>
          <p:nvPr/>
        </p:nvSpPr>
        <p:spPr>
          <a:xfrm>
            <a:off x="1469035" y="683448"/>
            <a:ext cx="8521862" cy="61555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如何实现：</a:t>
            </a:r>
            <a:r>
              <a:rPr lang="en-US" altLang="zh-CN" sz="3400" dirty="0">
                <a:latin typeface="+mn-lt"/>
                <a:ea typeface="+mn-ea"/>
                <a:cs typeface="+mn-ea"/>
                <a:sym typeface="+mn-lt"/>
              </a:rPr>
              <a:t>Shell + R</a:t>
            </a:r>
            <a:endParaRPr sz="3400" dirty="0">
              <a:latin typeface="+mn-lt"/>
              <a:ea typeface="+mn-ea"/>
              <a:cs typeface="+mn-ea"/>
              <a:sym typeface="+mn-lt"/>
            </a:endParaRPr>
          </a:p>
        </p:txBody>
      </p:sp>
      <p:pic>
        <p:nvPicPr>
          <p:cNvPr id="3" name="内容占位符 10">
            <a:extLst>
              <a:ext uri="{FF2B5EF4-FFF2-40B4-BE49-F238E27FC236}">
                <a16:creationId xmlns:a16="http://schemas.microsoft.com/office/drawing/2014/main" id="{F09A2C2B-1075-4505-8B14-95F36E1FC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43" y="1600757"/>
            <a:ext cx="5264419" cy="4351338"/>
          </a:xfrm>
          <a:prstGeom prst="rect">
            <a:avLst/>
          </a:prstGeom>
        </p:spPr>
      </p:pic>
      <p:pic>
        <p:nvPicPr>
          <p:cNvPr id="4" name="图片 3">
            <a:extLst>
              <a:ext uri="{FF2B5EF4-FFF2-40B4-BE49-F238E27FC236}">
                <a16:creationId xmlns:a16="http://schemas.microsoft.com/office/drawing/2014/main" id="{28CBCA45-384A-4162-9B40-9F59EBF71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75" y="1593329"/>
            <a:ext cx="5764511" cy="4356054"/>
          </a:xfrm>
          <a:prstGeom prst="rect">
            <a:avLst/>
          </a:prstGeom>
        </p:spPr>
      </p:pic>
      <p:sp>
        <p:nvSpPr>
          <p:cNvPr id="6" name="矩形 14">
            <a:extLst>
              <a:ext uri="{FF2B5EF4-FFF2-40B4-BE49-F238E27FC236}">
                <a16:creationId xmlns:a16="http://schemas.microsoft.com/office/drawing/2014/main" id="{931ACF99-F3F4-4DB5-A8E4-76D2E5B0DEB9}"/>
              </a:ext>
            </a:extLst>
          </p:cNvPr>
          <p:cNvSpPr txBox="1"/>
          <p:nvPr/>
        </p:nvSpPr>
        <p:spPr>
          <a:xfrm>
            <a:off x="484643" y="6169268"/>
            <a:ext cx="5426931" cy="43088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000">
                <a:solidFill>
                  <a:srgbClr val="D9D9D9"/>
                </a:solidFill>
                <a:latin typeface="Microsoft YaHei"/>
                <a:ea typeface="Microsoft YaHei"/>
                <a:cs typeface="Microsoft YaHei"/>
                <a:sym typeface="Microsoft YaHei"/>
              </a:defRPr>
            </a:lvl1pPr>
          </a:lstStyle>
          <a:p>
            <a:r>
              <a:rPr lang="en-US" altLang="zh-CN" sz="2200" dirty="0" err="1">
                <a:solidFill>
                  <a:srgbClr val="FFFFFF"/>
                </a:solidFill>
                <a:latin typeface="+mn-lt"/>
                <a:ea typeface="+mn-ea"/>
                <a:cs typeface="+mn-ea"/>
                <a:sym typeface="+mn-lt"/>
              </a:rPr>
              <a:t>Xshell</a:t>
            </a:r>
            <a:r>
              <a:rPr lang="zh-CN" altLang="en-US" sz="2200" dirty="0">
                <a:solidFill>
                  <a:srgbClr val="FFFFFF"/>
                </a:solidFill>
                <a:latin typeface="+mn-lt"/>
                <a:ea typeface="+mn-ea"/>
                <a:cs typeface="+mn-ea"/>
                <a:sym typeface="+mn-lt"/>
              </a:rPr>
              <a:t>远程访问服务器实现大数据分析环境</a:t>
            </a:r>
            <a:endParaRPr sz="2200" dirty="0">
              <a:solidFill>
                <a:srgbClr val="FFFFFF"/>
              </a:solidFill>
              <a:latin typeface="+mn-lt"/>
              <a:ea typeface="+mn-ea"/>
              <a:cs typeface="+mn-ea"/>
              <a:sym typeface="+mn-lt"/>
            </a:endParaRPr>
          </a:p>
        </p:txBody>
      </p:sp>
      <p:sp>
        <p:nvSpPr>
          <p:cNvPr id="7" name="矩形 14">
            <a:extLst>
              <a:ext uri="{FF2B5EF4-FFF2-40B4-BE49-F238E27FC236}">
                <a16:creationId xmlns:a16="http://schemas.microsoft.com/office/drawing/2014/main" id="{B78D1268-6CD9-4C87-814D-9FB28103B08E}"/>
              </a:ext>
            </a:extLst>
          </p:cNvPr>
          <p:cNvSpPr txBox="1"/>
          <p:nvPr/>
        </p:nvSpPr>
        <p:spPr>
          <a:xfrm>
            <a:off x="6381749" y="6138490"/>
            <a:ext cx="5200651"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000">
                <a:solidFill>
                  <a:srgbClr val="D9D9D9"/>
                </a:solidFill>
                <a:latin typeface="Microsoft YaHei"/>
                <a:ea typeface="Microsoft YaHei"/>
                <a:cs typeface="Microsoft YaHei"/>
                <a:sym typeface="Microsoft YaHei"/>
              </a:defRPr>
            </a:lvl1pPr>
          </a:lstStyle>
          <a:p>
            <a:r>
              <a:rPr lang="en-US" altLang="zh-CN" sz="2400" dirty="0" err="1">
                <a:latin typeface="+mn-lt"/>
                <a:ea typeface="+mn-ea"/>
                <a:cs typeface="+mn-ea"/>
                <a:sym typeface="+mn-lt"/>
              </a:rPr>
              <a:t>RGui</a:t>
            </a:r>
            <a:r>
              <a:rPr lang="zh-CN" altLang="en-US" sz="2400" dirty="0">
                <a:latin typeface="+mn-lt"/>
                <a:ea typeface="+mn-ea"/>
                <a:cs typeface="+mn-ea"/>
                <a:sym typeface="+mn-lt"/>
              </a:rPr>
              <a:t>提供</a:t>
            </a:r>
            <a:r>
              <a:rPr lang="en-US" altLang="zh-CN" sz="2400" dirty="0">
                <a:latin typeface="+mn-lt"/>
                <a:ea typeface="+mn-ea"/>
                <a:cs typeface="+mn-ea"/>
                <a:sym typeface="+mn-lt"/>
              </a:rPr>
              <a:t>R</a:t>
            </a:r>
            <a:r>
              <a:rPr lang="zh-CN" altLang="en-US" sz="2400" dirty="0">
                <a:latin typeface="+mn-lt"/>
                <a:ea typeface="+mn-ea"/>
                <a:cs typeface="+mn-ea"/>
                <a:sym typeface="+mn-lt"/>
              </a:rPr>
              <a:t>语言统计和可视化的环境</a:t>
            </a:r>
          </a:p>
        </p:txBody>
      </p:sp>
    </p:spTree>
    <p:extLst>
      <p:ext uri="{BB962C8B-B14F-4D97-AF65-F5344CB8AC3E}">
        <p14:creationId xmlns:p14="http://schemas.microsoft.com/office/powerpoint/2010/main" val="20498160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9A45F7-9D57-41DA-8726-F6CA9B0540F6}"/>
              </a:ext>
            </a:extLst>
          </p:cNvPr>
          <p:cNvPicPr>
            <a:picLocks noChangeAspect="1"/>
          </p:cNvPicPr>
          <p:nvPr/>
        </p:nvPicPr>
        <p:blipFill>
          <a:blip r:embed="rId3"/>
          <a:stretch>
            <a:fillRect/>
          </a:stretch>
        </p:blipFill>
        <p:spPr>
          <a:xfrm>
            <a:off x="0" y="0"/>
            <a:ext cx="12192000" cy="6858000"/>
          </a:xfrm>
          <a:prstGeom prst="rect">
            <a:avLst/>
          </a:prstGeom>
        </p:spPr>
      </p:pic>
      <p:sp>
        <p:nvSpPr>
          <p:cNvPr id="3" name="灯片编号占位符 3">
            <a:extLst>
              <a:ext uri="{FF2B5EF4-FFF2-40B4-BE49-F238E27FC236}">
                <a16:creationId xmlns:a16="http://schemas.microsoft.com/office/drawing/2014/main" id="{B1B028C2-8C78-4A2C-90C1-D0256D7259D1}"/>
              </a:ext>
            </a:extLst>
          </p:cNvPr>
          <p:cNvSpPr txBox="1">
            <a:spLocks/>
          </p:cNvSpPr>
          <p:nvPr/>
        </p:nvSpPr>
        <p:spPr>
          <a:xfrm>
            <a:off x="9448800" y="641350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13</a:t>
            </a:fld>
            <a:endParaRPr lang="zh-CN" altLang="en-US" dirty="0">
              <a:cs typeface="+mn-ea"/>
              <a:sym typeface="+mn-lt"/>
            </a:endParaRPr>
          </a:p>
        </p:txBody>
      </p:sp>
      <p:sp>
        <p:nvSpPr>
          <p:cNvPr id="4" name="文本框 3">
            <a:extLst>
              <a:ext uri="{FF2B5EF4-FFF2-40B4-BE49-F238E27FC236}">
                <a16:creationId xmlns:a16="http://schemas.microsoft.com/office/drawing/2014/main" id="{955AC0D4-F6EB-4328-8017-7BCF2786E3F7}"/>
              </a:ext>
            </a:extLst>
          </p:cNvPr>
          <p:cNvSpPr txBox="1"/>
          <p:nvPr/>
        </p:nvSpPr>
        <p:spPr>
          <a:xfrm>
            <a:off x="2482551" y="749983"/>
            <a:ext cx="2851051" cy="646331"/>
          </a:xfrm>
          <a:prstGeom prst="rect">
            <a:avLst/>
          </a:prstGeom>
          <a:noFill/>
        </p:spPr>
        <p:txBody>
          <a:bodyPr wrap="square" rtlCol="0">
            <a:spAutoFit/>
          </a:bodyPr>
          <a:lstStyle/>
          <a:p>
            <a:r>
              <a:rPr kumimoji="1" lang="zh-CN" altLang="en-US" sz="3600" dirty="0">
                <a:solidFill>
                  <a:srgbClr val="C00000"/>
                </a:solidFill>
                <a:latin typeface="+mn-lt"/>
                <a:ea typeface="+mn-ea"/>
                <a:cs typeface="+mn-ea"/>
                <a:sym typeface="+mn-lt"/>
              </a:rPr>
              <a:t>代码编辑区</a:t>
            </a:r>
          </a:p>
        </p:txBody>
      </p:sp>
      <p:sp>
        <p:nvSpPr>
          <p:cNvPr id="5" name="圆角矩形 7">
            <a:extLst>
              <a:ext uri="{FF2B5EF4-FFF2-40B4-BE49-F238E27FC236}">
                <a16:creationId xmlns:a16="http://schemas.microsoft.com/office/drawing/2014/main" id="{1A27ABC3-89D9-42AD-92D7-067844ADF2C8}"/>
              </a:ext>
            </a:extLst>
          </p:cNvPr>
          <p:cNvSpPr/>
          <p:nvPr/>
        </p:nvSpPr>
        <p:spPr bwMode="auto">
          <a:xfrm>
            <a:off x="58189" y="656705"/>
            <a:ext cx="5827222" cy="2443598"/>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sp>
        <p:nvSpPr>
          <p:cNvPr id="6" name="文本框 5">
            <a:extLst>
              <a:ext uri="{FF2B5EF4-FFF2-40B4-BE49-F238E27FC236}">
                <a16:creationId xmlns:a16="http://schemas.microsoft.com/office/drawing/2014/main" id="{B086F838-DC51-46A3-88B2-019525073593}"/>
              </a:ext>
            </a:extLst>
          </p:cNvPr>
          <p:cNvSpPr txBox="1"/>
          <p:nvPr/>
        </p:nvSpPr>
        <p:spPr>
          <a:xfrm>
            <a:off x="7883434" y="749984"/>
            <a:ext cx="3532471" cy="646331"/>
          </a:xfrm>
          <a:prstGeom prst="rect">
            <a:avLst/>
          </a:prstGeom>
          <a:noFill/>
        </p:spPr>
        <p:txBody>
          <a:bodyPr wrap="square" rtlCol="0">
            <a:spAutoFit/>
          </a:bodyPr>
          <a:lstStyle/>
          <a:p>
            <a:r>
              <a:rPr kumimoji="1" lang="zh-CN" altLang="en-US" sz="3600" dirty="0">
                <a:solidFill>
                  <a:srgbClr val="C00000"/>
                </a:solidFill>
                <a:latin typeface="+mn-lt"/>
                <a:ea typeface="+mn-ea"/>
                <a:cs typeface="+mn-ea"/>
                <a:sym typeface="+mn-lt"/>
              </a:rPr>
              <a:t>环境变量</a:t>
            </a:r>
            <a:r>
              <a:rPr kumimoji="1" lang="en-US" altLang="zh-CN" sz="3600" dirty="0">
                <a:solidFill>
                  <a:srgbClr val="C00000"/>
                </a:solidFill>
                <a:latin typeface="+mn-lt"/>
                <a:ea typeface="+mn-ea"/>
                <a:cs typeface="+mn-ea"/>
                <a:sym typeface="+mn-lt"/>
              </a:rPr>
              <a:t>/</a:t>
            </a:r>
            <a:r>
              <a:rPr kumimoji="1" lang="zh-CN" altLang="en-US" sz="3600" dirty="0">
                <a:solidFill>
                  <a:srgbClr val="C00000"/>
                </a:solidFill>
                <a:latin typeface="+mn-lt"/>
                <a:ea typeface="+mn-ea"/>
                <a:cs typeface="+mn-ea"/>
                <a:sym typeface="+mn-lt"/>
              </a:rPr>
              <a:t>历史 </a:t>
            </a:r>
          </a:p>
        </p:txBody>
      </p:sp>
      <p:sp>
        <p:nvSpPr>
          <p:cNvPr id="7" name="圆角矩形 9">
            <a:extLst>
              <a:ext uri="{FF2B5EF4-FFF2-40B4-BE49-F238E27FC236}">
                <a16:creationId xmlns:a16="http://schemas.microsoft.com/office/drawing/2014/main" id="{E0CCB57C-AAB7-4639-85F6-E20373F4478B}"/>
              </a:ext>
            </a:extLst>
          </p:cNvPr>
          <p:cNvSpPr/>
          <p:nvPr/>
        </p:nvSpPr>
        <p:spPr bwMode="auto">
          <a:xfrm>
            <a:off x="6183546" y="656705"/>
            <a:ext cx="5827222" cy="2443598"/>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sp>
        <p:nvSpPr>
          <p:cNvPr id="8" name="圆角矩形 10">
            <a:extLst>
              <a:ext uri="{FF2B5EF4-FFF2-40B4-BE49-F238E27FC236}">
                <a16:creationId xmlns:a16="http://schemas.microsoft.com/office/drawing/2014/main" id="{8BA8D989-F183-4B7B-80D6-736C82CCF1AC}"/>
              </a:ext>
            </a:extLst>
          </p:cNvPr>
          <p:cNvSpPr/>
          <p:nvPr/>
        </p:nvSpPr>
        <p:spPr bwMode="auto">
          <a:xfrm>
            <a:off x="58189" y="3429000"/>
            <a:ext cx="5827222" cy="2984500"/>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sp>
        <p:nvSpPr>
          <p:cNvPr id="9" name="文本框 8">
            <a:extLst>
              <a:ext uri="{FF2B5EF4-FFF2-40B4-BE49-F238E27FC236}">
                <a16:creationId xmlns:a16="http://schemas.microsoft.com/office/drawing/2014/main" id="{64F8D56E-D9D7-47F5-A37C-DE26E9DDC9A6}"/>
              </a:ext>
            </a:extLst>
          </p:cNvPr>
          <p:cNvSpPr txBox="1"/>
          <p:nvPr/>
        </p:nvSpPr>
        <p:spPr>
          <a:xfrm>
            <a:off x="2482551" y="3510133"/>
            <a:ext cx="2851051" cy="646331"/>
          </a:xfrm>
          <a:prstGeom prst="rect">
            <a:avLst/>
          </a:prstGeom>
          <a:noFill/>
        </p:spPr>
        <p:txBody>
          <a:bodyPr wrap="square" rtlCol="0">
            <a:spAutoFit/>
          </a:bodyPr>
          <a:lstStyle/>
          <a:p>
            <a:r>
              <a:rPr kumimoji="1" lang="zh-CN" altLang="en-US" sz="3600" dirty="0">
                <a:solidFill>
                  <a:srgbClr val="C00000"/>
                </a:solidFill>
                <a:latin typeface="+mn-lt"/>
                <a:ea typeface="+mn-ea"/>
                <a:cs typeface="+mn-ea"/>
                <a:sym typeface="+mn-lt"/>
              </a:rPr>
              <a:t>代码执行区</a:t>
            </a:r>
          </a:p>
        </p:txBody>
      </p:sp>
      <p:sp>
        <p:nvSpPr>
          <p:cNvPr id="10" name="圆角矩形 12">
            <a:extLst>
              <a:ext uri="{FF2B5EF4-FFF2-40B4-BE49-F238E27FC236}">
                <a16:creationId xmlns:a16="http://schemas.microsoft.com/office/drawing/2014/main" id="{9CEE3FCB-DD25-4201-8057-93E507402337}"/>
              </a:ext>
            </a:extLst>
          </p:cNvPr>
          <p:cNvSpPr/>
          <p:nvPr/>
        </p:nvSpPr>
        <p:spPr bwMode="auto">
          <a:xfrm>
            <a:off x="6183546" y="3429000"/>
            <a:ext cx="5827222" cy="2984500"/>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sp>
        <p:nvSpPr>
          <p:cNvPr id="11" name="文本框 10">
            <a:extLst>
              <a:ext uri="{FF2B5EF4-FFF2-40B4-BE49-F238E27FC236}">
                <a16:creationId xmlns:a16="http://schemas.microsoft.com/office/drawing/2014/main" id="{7BBAFDD9-B44B-49FF-9141-3AE038D798AB}"/>
              </a:ext>
            </a:extLst>
          </p:cNvPr>
          <p:cNvSpPr txBox="1"/>
          <p:nvPr/>
        </p:nvSpPr>
        <p:spPr>
          <a:xfrm>
            <a:off x="7883434" y="3521051"/>
            <a:ext cx="3322985" cy="646331"/>
          </a:xfrm>
          <a:prstGeom prst="rect">
            <a:avLst/>
          </a:prstGeom>
          <a:noFill/>
        </p:spPr>
        <p:txBody>
          <a:bodyPr wrap="square" rtlCol="0">
            <a:spAutoFit/>
          </a:bodyPr>
          <a:lstStyle/>
          <a:p>
            <a:r>
              <a:rPr kumimoji="1" lang="zh-CN" altLang="en-US" sz="3600" dirty="0">
                <a:solidFill>
                  <a:srgbClr val="C00000"/>
                </a:solidFill>
                <a:latin typeface="+mn-lt"/>
                <a:ea typeface="+mn-ea"/>
                <a:cs typeface="+mn-ea"/>
                <a:sym typeface="+mn-lt"/>
              </a:rPr>
              <a:t>文件</a:t>
            </a:r>
            <a:r>
              <a:rPr kumimoji="1" lang="en-US" altLang="zh-CN" sz="3600" dirty="0">
                <a:solidFill>
                  <a:srgbClr val="C00000"/>
                </a:solidFill>
                <a:latin typeface="+mn-lt"/>
                <a:ea typeface="+mn-ea"/>
                <a:cs typeface="+mn-ea"/>
                <a:sym typeface="+mn-lt"/>
              </a:rPr>
              <a:t>/</a:t>
            </a:r>
            <a:r>
              <a:rPr kumimoji="1" lang="zh-CN" altLang="en-US" sz="3600" dirty="0">
                <a:solidFill>
                  <a:srgbClr val="C00000"/>
                </a:solidFill>
                <a:latin typeface="+mn-lt"/>
                <a:ea typeface="+mn-ea"/>
                <a:cs typeface="+mn-ea"/>
                <a:sym typeface="+mn-lt"/>
              </a:rPr>
              <a:t>图形预览</a:t>
            </a:r>
          </a:p>
        </p:txBody>
      </p:sp>
      <p:sp>
        <p:nvSpPr>
          <p:cNvPr id="13" name="矩形 12">
            <a:extLst>
              <a:ext uri="{FF2B5EF4-FFF2-40B4-BE49-F238E27FC236}">
                <a16:creationId xmlns:a16="http://schemas.microsoft.com/office/drawing/2014/main" id="{098D2E8F-A956-440A-A5E8-385FFA6595CA}"/>
              </a:ext>
            </a:extLst>
          </p:cNvPr>
          <p:cNvSpPr/>
          <p:nvPr/>
        </p:nvSpPr>
        <p:spPr>
          <a:xfrm>
            <a:off x="7437874" y="7073"/>
            <a:ext cx="2683748" cy="369332"/>
          </a:xfrm>
          <a:prstGeom prst="rect">
            <a:avLst/>
          </a:prstGeom>
        </p:spPr>
        <p:txBody>
          <a:bodyPr wrap="none">
            <a:spAutoFit/>
          </a:bodyPr>
          <a:lstStyle/>
          <a:p>
            <a:r>
              <a:rPr lang="en-US" altLang="zh-CN" dirty="0">
                <a:latin typeface="+mn-lt"/>
                <a:ea typeface="+mn-ea"/>
                <a:cs typeface="+mn-ea"/>
                <a:sym typeface="+mn-lt"/>
                <a:hlinkClick r:id="rId4"/>
              </a:rPr>
              <a:t>https://www.rstudio.com/</a:t>
            </a:r>
            <a:endParaRPr lang="zh-CN" altLang="en-US" dirty="0">
              <a:latin typeface="+mn-lt"/>
              <a:ea typeface="+mn-ea"/>
              <a:cs typeface="+mn-ea"/>
              <a:sym typeface="+mn-lt"/>
            </a:endParaRPr>
          </a:p>
        </p:txBody>
      </p:sp>
    </p:spTree>
    <p:extLst>
      <p:ext uri="{BB962C8B-B14F-4D97-AF65-F5344CB8AC3E}">
        <p14:creationId xmlns:p14="http://schemas.microsoft.com/office/powerpoint/2010/main" val="6657570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669827B0-8BE6-4D3E-9397-DEC624CC32AC}"/>
              </a:ext>
            </a:extLst>
          </p:cNvPr>
          <p:cNvSpPr txBox="1"/>
          <p:nvPr/>
        </p:nvSpPr>
        <p:spPr>
          <a:xfrm>
            <a:off x="1469035" y="683448"/>
            <a:ext cx="8521862" cy="61555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看懂代码：一点点</a:t>
            </a:r>
            <a:r>
              <a:rPr lang="en-US" altLang="zh-CN" sz="3400" dirty="0">
                <a:latin typeface="+mn-lt"/>
                <a:ea typeface="+mn-ea"/>
                <a:cs typeface="+mn-ea"/>
                <a:sym typeface="+mn-lt"/>
              </a:rPr>
              <a:t>Shell</a:t>
            </a:r>
            <a:r>
              <a:rPr lang="zh-CN" altLang="en-US" sz="3400" dirty="0">
                <a:latin typeface="+mn-lt"/>
                <a:ea typeface="+mn-ea"/>
                <a:cs typeface="+mn-ea"/>
                <a:sym typeface="+mn-lt"/>
              </a:rPr>
              <a:t>和</a:t>
            </a:r>
            <a:r>
              <a:rPr lang="en-US" altLang="zh-CN" sz="3400" dirty="0">
                <a:latin typeface="+mn-lt"/>
                <a:ea typeface="+mn-ea"/>
                <a:cs typeface="+mn-ea"/>
                <a:sym typeface="+mn-lt"/>
              </a:rPr>
              <a:t>R</a:t>
            </a:r>
            <a:r>
              <a:rPr lang="zh-CN" altLang="en-US" sz="3400" dirty="0">
                <a:latin typeface="+mn-lt"/>
                <a:ea typeface="+mn-ea"/>
                <a:cs typeface="+mn-ea"/>
                <a:sym typeface="+mn-lt"/>
              </a:rPr>
              <a:t>语言基础</a:t>
            </a:r>
            <a:endParaRPr sz="3400" dirty="0">
              <a:latin typeface="+mn-lt"/>
              <a:ea typeface="+mn-ea"/>
              <a:cs typeface="+mn-ea"/>
              <a:sym typeface="+mn-lt"/>
            </a:endParaRPr>
          </a:p>
        </p:txBody>
      </p:sp>
      <p:sp>
        <p:nvSpPr>
          <p:cNvPr id="3" name="文本框 2">
            <a:extLst>
              <a:ext uri="{FF2B5EF4-FFF2-40B4-BE49-F238E27FC236}">
                <a16:creationId xmlns:a16="http://schemas.microsoft.com/office/drawing/2014/main" id="{A3BB80E3-C45D-43ED-81DE-4B1869864D14}"/>
              </a:ext>
            </a:extLst>
          </p:cNvPr>
          <p:cNvSpPr txBox="1"/>
          <p:nvPr/>
        </p:nvSpPr>
        <p:spPr>
          <a:xfrm>
            <a:off x="3488340" y="6119336"/>
            <a:ext cx="3428228" cy="738664"/>
          </a:xfrm>
          <a:prstGeom prst="rect">
            <a:avLst/>
          </a:prstGeom>
          <a:noFill/>
        </p:spPr>
        <p:txBody>
          <a:bodyPr wrap="square" rtlCol="0">
            <a:spAutoFit/>
          </a:bodyPr>
          <a:lstStyle/>
          <a:p>
            <a:pPr algn="ctr"/>
            <a:r>
              <a:rPr lang="zh-CN" altLang="en-US" dirty="0">
                <a:solidFill>
                  <a:srgbClr val="FFFFFF"/>
                </a:solidFill>
                <a:latin typeface="+mn-lt"/>
                <a:ea typeface="+mn-ea"/>
                <a:cs typeface="+mn-ea"/>
                <a:sym typeface="+mn-lt"/>
              </a:rPr>
              <a:t>系统学习绘图艺术</a:t>
            </a:r>
            <a:endParaRPr lang="en-US" altLang="zh-CN" dirty="0">
              <a:solidFill>
                <a:srgbClr val="FFFFFF"/>
              </a:solidFill>
              <a:latin typeface="+mn-lt"/>
              <a:ea typeface="+mn-ea"/>
              <a:cs typeface="+mn-ea"/>
              <a:sym typeface="+mn-lt"/>
            </a:endParaRPr>
          </a:p>
          <a:p>
            <a:pPr algn="ctr"/>
            <a:r>
              <a:rPr lang="en-US" altLang="zh-CN" sz="1200" dirty="0">
                <a:solidFill>
                  <a:srgbClr val="FFFFFF"/>
                </a:solidFill>
                <a:latin typeface="+mn-lt"/>
                <a:ea typeface="+mn-ea"/>
                <a:cs typeface="+mn-ea"/>
                <a:sym typeface="+mn-lt"/>
              </a:rPr>
              <a:t>Wickham, Hadley. </a:t>
            </a:r>
            <a:r>
              <a:rPr lang="en-US" altLang="zh-CN" sz="1200" i="1" dirty="0">
                <a:solidFill>
                  <a:srgbClr val="FFFFFF"/>
                </a:solidFill>
                <a:latin typeface="+mn-lt"/>
                <a:ea typeface="+mn-ea"/>
                <a:cs typeface="+mn-ea"/>
                <a:sym typeface="+mn-lt"/>
              </a:rPr>
              <a:t>ggplot2</a:t>
            </a:r>
            <a:r>
              <a:rPr lang="en-US" altLang="zh-CN" sz="1200" dirty="0">
                <a:solidFill>
                  <a:srgbClr val="FFFFFF"/>
                </a:solidFill>
                <a:latin typeface="+mn-lt"/>
                <a:ea typeface="+mn-ea"/>
                <a:cs typeface="+mn-ea"/>
                <a:sym typeface="+mn-lt"/>
              </a:rPr>
              <a:t>, 2016. </a:t>
            </a:r>
          </a:p>
          <a:p>
            <a:pPr algn="ctr"/>
            <a:r>
              <a:rPr lang="en-US" altLang="zh-CN" sz="1200" dirty="0">
                <a:solidFill>
                  <a:srgbClr val="FFFFFF"/>
                </a:solidFill>
                <a:latin typeface="+mn-lt"/>
                <a:ea typeface="+mn-ea"/>
                <a:cs typeface="+mn-ea"/>
                <a:sym typeface="+mn-lt"/>
              </a:rPr>
              <a:t>Cited by 13928</a:t>
            </a:r>
          </a:p>
        </p:txBody>
      </p:sp>
      <p:sp>
        <p:nvSpPr>
          <p:cNvPr id="4" name="文本框 3">
            <a:extLst>
              <a:ext uri="{FF2B5EF4-FFF2-40B4-BE49-F238E27FC236}">
                <a16:creationId xmlns:a16="http://schemas.microsoft.com/office/drawing/2014/main" id="{E4D7E452-035C-41B3-BB91-63FC28C5D71A}"/>
              </a:ext>
            </a:extLst>
          </p:cNvPr>
          <p:cNvSpPr txBox="1"/>
          <p:nvPr/>
        </p:nvSpPr>
        <p:spPr>
          <a:xfrm>
            <a:off x="252406" y="6091230"/>
            <a:ext cx="3391958" cy="369332"/>
          </a:xfrm>
          <a:prstGeom prst="rect">
            <a:avLst/>
          </a:prstGeom>
          <a:noFill/>
        </p:spPr>
        <p:txBody>
          <a:bodyPr wrap="square" rtlCol="0">
            <a:spAutoFit/>
          </a:bodyPr>
          <a:lstStyle/>
          <a:p>
            <a:pPr algn="ctr"/>
            <a:r>
              <a:rPr lang="zh-CN" altLang="en-US" dirty="0">
                <a:solidFill>
                  <a:srgbClr val="FFFFFF"/>
                </a:solidFill>
                <a:latin typeface="+mn-lt"/>
                <a:ea typeface="+mn-ea"/>
                <a:cs typeface="+mn-ea"/>
                <a:sym typeface="+mn-lt"/>
              </a:rPr>
              <a:t>系统学习</a:t>
            </a:r>
            <a:r>
              <a:rPr lang="en-US" altLang="zh-CN" dirty="0">
                <a:solidFill>
                  <a:srgbClr val="FFFFFF"/>
                </a:solidFill>
                <a:latin typeface="+mn-lt"/>
                <a:ea typeface="+mn-ea"/>
                <a:cs typeface="+mn-ea"/>
                <a:sym typeface="+mn-lt"/>
              </a:rPr>
              <a:t>Linux</a:t>
            </a:r>
            <a:r>
              <a:rPr lang="zh-CN" altLang="en-US" dirty="0">
                <a:solidFill>
                  <a:srgbClr val="FFFFFF"/>
                </a:solidFill>
                <a:latin typeface="+mn-lt"/>
                <a:ea typeface="+mn-ea"/>
                <a:cs typeface="+mn-ea"/>
                <a:sym typeface="+mn-lt"/>
              </a:rPr>
              <a:t>和</a:t>
            </a:r>
            <a:r>
              <a:rPr lang="en-US" altLang="zh-CN" dirty="0">
                <a:solidFill>
                  <a:srgbClr val="FFFFFF"/>
                </a:solidFill>
                <a:latin typeface="+mn-lt"/>
                <a:ea typeface="+mn-ea"/>
                <a:cs typeface="+mn-ea"/>
                <a:sym typeface="+mn-lt"/>
              </a:rPr>
              <a:t>Shell</a:t>
            </a:r>
            <a:r>
              <a:rPr lang="zh-CN" altLang="en-US" dirty="0">
                <a:solidFill>
                  <a:srgbClr val="FFFFFF"/>
                </a:solidFill>
                <a:latin typeface="+mn-lt"/>
                <a:ea typeface="+mn-ea"/>
                <a:cs typeface="+mn-ea"/>
                <a:sym typeface="+mn-lt"/>
              </a:rPr>
              <a:t>常用命令</a:t>
            </a:r>
          </a:p>
        </p:txBody>
      </p:sp>
      <p:pic>
        <p:nvPicPr>
          <p:cNvPr id="5" name="图片 4">
            <a:extLst>
              <a:ext uri="{FF2B5EF4-FFF2-40B4-BE49-F238E27FC236}">
                <a16:creationId xmlns:a16="http://schemas.microsoft.com/office/drawing/2014/main" id="{D8AE0189-1D11-4E8E-A69A-6D03966F5091}"/>
              </a:ext>
            </a:extLst>
          </p:cNvPr>
          <p:cNvPicPr>
            <a:picLocks noChangeAspect="1"/>
          </p:cNvPicPr>
          <p:nvPr/>
        </p:nvPicPr>
        <p:blipFill>
          <a:blip r:embed="rId3"/>
          <a:stretch>
            <a:fillRect/>
          </a:stretch>
        </p:blipFill>
        <p:spPr>
          <a:xfrm>
            <a:off x="6986746" y="1490536"/>
            <a:ext cx="4904830" cy="4602841"/>
          </a:xfrm>
          <a:prstGeom prst="rect">
            <a:avLst/>
          </a:prstGeom>
        </p:spPr>
      </p:pic>
      <p:sp>
        <p:nvSpPr>
          <p:cNvPr id="6" name="文本框 5">
            <a:extLst>
              <a:ext uri="{FF2B5EF4-FFF2-40B4-BE49-F238E27FC236}">
                <a16:creationId xmlns:a16="http://schemas.microsoft.com/office/drawing/2014/main" id="{CA67B844-CAFB-4DA1-BB2A-BBEEA96D34A5}"/>
              </a:ext>
            </a:extLst>
          </p:cNvPr>
          <p:cNvSpPr txBox="1"/>
          <p:nvPr/>
        </p:nvSpPr>
        <p:spPr>
          <a:xfrm>
            <a:off x="6986746" y="6119336"/>
            <a:ext cx="4838542" cy="553998"/>
          </a:xfrm>
          <a:prstGeom prst="rect">
            <a:avLst/>
          </a:prstGeom>
          <a:noFill/>
        </p:spPr>
        <p:txBody>
          <a:bodyPr wrap="square" rtlCol="0">
            <a:spAutoFit/>
          </a:bodyPr>
          <a:lstStyle/>
          <a:p>
            <a:pPr algn="ctr"/>
            <a:r>
              <a:rPr lang="en-US" altLang="zh-CN" dirty="0">
                <a:solidFill>
                  <a:srgbClr val="FFFFFF"/>
                </a:solidFill>
                <a:latin typeface="+mn-lt"/>
                <a:ea typeface="+mn-ea"/>
                <a:cs typeface="+mn-ea"/>
                <a:sym typeface="+mn-lt"/>
              </a:rPr>
              <a:t>Linux/Python/R/</a:t>
            </a:r>
            <a:r>
              <a:rPr lang="zh-CN" altLang="en-US" dirty="0">
                <a:solidFill>
                  <a:srgbClr val="FFFFFF"/>
                </a:solidFill>
                <a:latin typeface="+mn-lt"/>
                <a:ea typeface="+mn-ea"/>
                <a:cs typeface="+mn-ea"/>
                <a:sym typeface="+mn-lt"/>
              </a:rPr>
              <a:t>组学免费教程</a:t>
            </a:r>
            <a:endParaRPr lang="en-US" altLang="zh-CN" dirty="0">
              <a:solidFill>
                <a:srgbClr val="FFFFFF"/>
              </a:solidFill>
              <a:latin typeface="+mn-lt"/>
              <a:ea typeface="+mn-ea"/>
              <a:cs typeface="+mn-ea"/>
              <a:sym typeface="+mn-lt"/>
            </a:endParaRPr>
          </a:p>
          <a:p>
            <a:pPr algn="ctr"/>
            <a:r>
              <a:rPr lang="en-US" altLang="zh-CN" sz="1200" dirty="0">
                <a:solidFill>
                  <a:srgbClr val="FFFFFF"/>
                </a:solidFill>
                <a:latin typeface="+mn-lt"/>
                <a:ea typeface="+mn-ea"/>
                <a:cs typeface="+mn-ea"/>
                <a:sym typeface="+mn-lt"/>
                <a:hlinkClick r:id="rId4">
                  <a:extLst>
                    <a:ext uri="{A12FA001-AC4F-418D-AE19-62706E023703}">
                      <ahyp:hlinkClr xmlns:ahyp="http://schemas.microsoft.com/office/drawing/2018/hyperlinkcolor" val="tx"/>
                    </a:ext>
                  </a:extLst>
                </a:hlinkClick>
              </a:rPr>
              <a:t>http://www.ehbio.com/Training/index.php/Home/Index/Articles.html</a:t>
            </a:r>
            <a:endParaRPr lang="zh-CN" altLang="en-US" sz="1200" dirty="0">
              <a:solidFill>
                <a:srgbClr val="FFFFFF"/>
              </a:solidFill>
              <a:latin typeface="+mn-lt"/>
              <a:ea typeface="+mn-ea"/>
              <a:cs typeface="+mn-ea"/>
              <a:sym typeface="+mn-lt"/>
            </a:endParaRPr>
          </a:p>
        </p:txBody>
      </p:sp>
      <p:pic>
        <p:nvPicPr>
          <p:cNvPr id="7" name="内容占位符 7">
            <a:extLst>
              <a:ext uri="{FF2B5EF4-FFF2-40B4-BE49-F238E27FC236}">
                <a16:creationId xmlns:a16="http://schemas.microsoft.com/office/drawing/2014/main" id="{F231D93A-CA0F-445F-9D86-8438C395E1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4278" y="1490165"/>
            <a:ext cx="3129777" cy="4592839"/>
          </a:xfrm>
          <a:prstGeom prst="rect">
            <a:avLst/>
          </a:prstGeom>
        </p:spPr>
      </p:pic>
      <p:pic>
        <p:nvPicPr>
          <p:cNvPr id="8" name="图片 7">
            <a:extLst>
              <a:ext uri="{FF2B5EF4-FFF2-40B4-BE49-F238E27FC236}">
                <a16:creationId xmlns:a16="http://schemas.microsoft.com/office/drawing/2014/main" id="{706F8C32-5B51-4D0A-849C-39F9F7A339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031" y="1490536"/>
            <a:ext cx="3133871" cy="4563933"/>
          </a:xfrm>
          <a:prstGeom prst="rect">
            <a:avLst/>
          </a:prstGeom>
        </p:spPr>
      </p:pic>
    </p:spTree>
    <p:extLst>
      <p:ext uri="{BB962C8B-B14F-4D97-AF65-F5344CB8AC3E}">
        <p14:creationId xmlns:p14="http://schemas.microsoft.com/office/powerpoint/2010/main" val="2795679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文本框 12"/>
          <p:cNvSpPr txBox="1"/>
          <p:nvPr/>
        </p:nvSpPr>
        <p:spPr>
          <a:xfrm>
            <a:off x="1716242" y="2531112"/>
            <a:ext cx="7043545" cy="70788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4000" dirty="0">
                <a:latin typeface="+mn-lt"/>
                <a:ea typeface="+mn-ea"/>
                <a:cs typeface="+mn-ea"/>
                <a:sym typeface="+mn-lt"/>
              </a:rPr>
              <a:t>微生物组学研究方法</a:t>
            </a:r>
          </a:p>
        </p:txBody>
      </p:sp>
      <p:sp>
        <p:nvSpPr>
          <p:cNvPr id="158" name="直接连接符 13"/>
          <p:cNvSpPr/>
          <p:nvPr/>
        </p:nvSpPr>
        <p:spPr>
          <a:xfrm>
            <a:off x="1716242" y="3429333"/>
            <a:ext cx="5205048" cy="1"/>
          </a:xfrm>
          <a:prstGeom prst="line">
            <a:avLst/>
          </a:prstGeom>
          <a:ln w="3175">
            <a:solidFill>
              <a:srgbClr val="FFFFFF"/>
            </a:solidFill>
            <a:miter/>
          </a:ln>
        </p:spPr>
        <p:txBody>
          <a:bodyPr lIns="45719" rIns="45719"/>
          <a:lstStyle/>
          <a:p>
            <a:endParaRPr>
              <a:latin typeface="+mn-lt"/>
              <a:ea typeface="+mn-ea"/>
              <a:cs typeface="+mn-ea"/>
              <a:sym typeface="+mn-lt"/>
            </a:endParaRPr>
          </a:p>
        </p:txBody>
      </p:sp>
      <p:sp>
        <p:nvSpPr>
          <p:cNvPr id="159" name="矩形 14"/>
          <p:cNvSpPr txBox="1"/>
          <p:nvPr/>
        </p:nvSpPr>
        <p:spPr>
          <a:xfrm>
            <a:off x="1716242" y="3619669"/>
            <a:ext cx="8771367"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D9D9D9"/>
                </a:solidFill>
                <a:latin typeface="Microsoft YaHei"/>
                <a:ea typeface="Microsoft YaHei"/>
                <a:cs typeface="Microsoft YaHei"/>
                <a:sym typeface="Microsoft YaHei"/>
              </a:defRPr>
            </a:lvl1pPr>
          </a:lstStyle>
          <a:p>
            <a:r>
              <a:rPr lang="zh-CN" altLang="en-US" sz="2400" dirty="0">
                <a:latin typeface="+mn-lt"/>
                <a:ea typeface="+mn-ea"/>
                <a:cs typeface="+mn-ea"/>
                <a:sym typeface="+mn-lt"/>
              </a:rPr>
              <a:t>扬帆起航！开始真正的微生物组学研究之旅！</a:t>
            </a:r>
            <a:endParaRPr sz="2400" dirty="0">
              <a:latin typeface="+mn-lt"/>
              <a:ea typeface="+mn-ea"/>
              <a:cs typeface="+mn-ea"/>
              <a:sym typeface="+mn-lt"/>
            </a:endParaRPr>
          </a:p>
        </p:txBody>
      </p:sp>
    </p:spTree>
    <p:extLst>
      <p:ext uri="{BB962C8B-B14F-4D97-AF65-F5344CB8AC3E}">
        <p14:creationId xmlns:p14="http://schemas.microsoft.com/office/powerpoint/2010/main" val="31661097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31230918-30EC-4451-AFD3-FD7115058B7A}"/>
              </a:ext>
            </a:extLst>
          </p:cNvPr>
          <p:cNvSpPr txBox="1"/>
          <p:nvPr/>
        </p:nvSpPr>
        <p:spPr>
          <a:xfrm>
            <a:off x="1469035" y="683448"/>
            <a:ext cx="8521862" cy="61555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微生物组研究方法概述</a:t>
            </a:r>
          </a:p>
        </p:txBody>
      </p:sp>
      <p:graphicFrame>
        <p:nvGraphicFramePr>
          <p:cNvPr id="5" name="表格 4">
            <a:extLst>
              <a:ext uri="{FF2B5EF4-FFF2-40B4-BE49-F238E27FC236}">
                <a16:creationId xmlns:a16="http://schemas.microsoft.com/office/drawing/2014/main" id="{1DAC7687-A099-47A7-8D75-5DEE880F8F21}"/>
              </a:ext>
            </a:extLst>
          </p:cNvPr>
          <p:cNvGraphicFramePr>
            <a:graphicFrameLocks noGrp="1"/>
          </p:cNvGraphicFramePr>
          <p:nvPr>
            <p:extLst>
              <p:ext uri="{D42A27DB-BD31-4B8C-83A1-F6EECF244321}">
                <p14:modId xmlns:p14="http://schemas.microsoft.com/office/powerpoint/2010/main" val="3984574977"/>
              </p:ext>
            </p:extLst>
          </p:nvPr>
        </p:nvGraphicFramePr>
        <p:xfrm>
          <a:off x="6175798" y="1046078"/>
          <a:ext cx="5823194" cy="5437837"/>
        </p:xfrm>
        <a:graphic>
          <a:graphicData uri="http://schemas.openxmlformats.org/drawingml/2006/table">
            <a:tbl>
              <a:tblPr firstRow="1" bandRow="1">
                <a:tableStyleId>{3C2FFA5D-87B4-456A-9821-1D502468CF0F}</a:tableStyleId>
              </a:tblPr>
              <a:tblGrid>
                <a:gridCol w="2935929">
                  <a:extLst>
                    <a:ext uri="{9D8B030D-6E8A-4147-A177-3AD203B41FA5}">
                      <a16:colId xmlns:a16="http://schemas.microsoft.com/office/drawing/2014/main" val="20000"/>
                    </a:ext>
                  </a:extLst>
                </a:gridCol>
                <a:gridCol w="2887265">
                  <a:extLst>
                    <a:ext uri="{9D8B030D-6E8A-4147-A177-3AD203B41FA5}">
                      <a16:colId xmlns:a16="http://schemas.microsoft.com/office/drawing/2014/main" val="20001"/>
                    </a:ext>
                  </a:extLst>
                </a:gridCol>
              </a:tblGrid>
              <a:tr h="452853">
                <a:tc>
                  <a:txBody>
                    <a:bodyPr/>
                    <a:lstStyle/>
                    <a:p>
                      <a:pPr algn="ctr"/>
                      <a:r>
                        <a:rPr lang="zh-CN" altLang="en-US" sz="1900" b="1" dirty="0">
                          <a:latin typeface="+mn-lt"/>
                          <a:ea typeface="+mn-ea"/>
                          <a:cs typeface="+mn-ea"/>
                          <a:sym typeface="+mn-lt"/>
                        </a:rPr>
                        <a:t>特点</a:t>
                      </a:r>
                      <a:endParaRPr lang="zh-CN" altLang="en-US" sz="1900" b="1" dirty="0">
                        <a:solidFill>
                          <a:srgbClr val="FFFFFF"/>
                        </a:solidFill>
                        <a:latin typeface="+mn-lt"/>
                        <a:ea typeface="+mn-ea"/>
                        <a:cs typeface="+mn-ea"/>
                        <a:sym typeface="+mn-lt"/>
                      </a:endParaRPr>
                    </a:p>
                  </a:txBody>
                  <a:tcPr marL="121920" marR="121920" anchor="ctr"/>
                </a:tc>
                <a:tc>
                  <a:txBody>
                    <a:bodyPr/>
                    <a:lstStyle/>
                    <a:p>
                      <a:pPr algn="ctr"/>
                      <a:r>
                        <a:rPr lang="zh-CN" altLang="en-US" sz="1900" b="1" dirty="0">
                          <a:latin typeface="+mn-lt"/>
                          <a:ea typeface="+mn-ea"/>
                          <a:cs typeface="+mn-ea"/>
                          <a:sym typeface="+mn-lt"/>
                        </a:rPr>
                        <a:t>局限</a:t>
                      </a:r>
                      <a:endParaRPr lang="zh-CN" altLang="en-US" sz="1900" b="1" dirty="0">
                        <a:solidFill>
                          <a:srgbClr val="FFFFFF"/>
                        </a:solidFill>
                        <a:latin typeface="+mn-lt"/>
                        <a:ea typeface="+mn-ea"/>
                        <a:cs typeface="+mn-ea"/>
                        <a:sym typeface="+mn-lt"/>
                      </a:endParaRPr>
                    </a:p>
                  </a:txBody>
                  <a:tcPr marL="121920" marR="121920" anchor="ctr"/>
                </a:tc>
                <a:extLst>
                  <a:ext uri="{0D108BD9-81ED-4DB2-BD59-A6C34878D82A}">
                    <a16:rowId xmlns:a16="http://schemas.microsoft.com/office/drawing/2014/main" val="10000"/>
                  </a:ext>
                </a:extLst>
              </a:tr>
              <a:tr h="640456">
                <a:tc>
                  <a:txBody>
                    <a:bodyPr/>
                    <a:lstStyle/>
                    <a:p>
                      <a:pPr marL="285750" indent="-285750" algn="l">
                        <a:buFont typeface="Arial" panose="020B0604020202020204" pitchFamily="34" charset="0"/>
                        <a:buChar char="•"/>
                      </a:pPr>
                      <a:r>
                        <a:rPr lang="zh-CN" altLang="en-US" sz="1600" b="1" dirty="0">
                          <a:latin typeface="+mn-lt"/>
                          <a:ea typeface="+mn-ea"/>
                          <a:cs typeface="+mn-ea"/>
                          <a:sym typeface="+mn-lt"/>
                        </a:rPr>
                        <a:t>高通量，高成本</a:t>
                      </a:r>
                      <a:endParaRPr lang="zh-CN" altLang="en-US" sz="1600" b="1" dirty="0">
                        <a:solidFill>
                          <a:srgbClr val="FFFFFF"/>
                        </a:solidFill>
                        <a:latin typeface="+mn-lt"/>
                        <a:ea typeface="+mn-ea"/>
                        <a:cs typeface="+mn-ea"/>
                        <a:sym typeface="+mn-lt"/>
                      </a:endParaRPr>
                    </a:p>
                  </a:txBody>
                  <a:tcPr marL="121920" marR="121920" anchor="ctr"/>
                </a:tc>
                <a:tc>
                  <a:txBody>
                    <a:bodyPr/>
                    <a:lstStyle/>
                    <a:p>
                      <a:pPr marL="285750" indent="-285750" algn="l">
                        <a:buFont typeface="Arial" panose="020B0604020202020204" pitchFamily="34" charset="0"/>
                        <a:buChar char="•"/>
                      </a:pPr>
                      <a:r>
                        <a:rPr lang="zh-CN" altLang="en-US" sz="1600" b="1" dirty="0">
                          <a:latin typeface="+mn-lt"/>
                          <a:ea typeface="+mn-ea"/>
                          <a:cs typeface="+mn-ea"/>
                          <a:sym typeface="+mn-lt"/>
                        </a:rPr>
                        <a:t>无法分离难培养的物种</a:t>
                      </a:r>
                      <a:endParaRPr lang="zh-CN" altLang="en-US" sz="1600" b="1" dirty="0">
                        <a:solidFill>
                          <a:srgbClr val="FFFFFF"/>
                        </a:solidFill>
                        <a:latin typeface="+mn-lt"/>
                        <a:ea typeface="+mn-ea"/>
                        <a:cs typeface="+mn-ea"/>
                        <a:sym typeface="+mn-lt"/>
                      </a:endParaRPr>
                    </a:p>
                  </a:txBody>
                  <a:tcPr marL="121920" marR="121920" anchor="ctr"/>
                </a:tc>
                <a:extLst>
                  <a:ext uri="{0D108BD9-81ED-4DB2-BD59-A6C34878D82A}">
                    <a16:rowId xmlns:a16="http://schemas.microsoft.com/office/drawing/2014/main" val="10001"/>
                  </a:ext>
                </a:extLst>
              </a:tr>
              <a:tr h="640456">
                <a:tc>
                  <a:txBody>
                    <a:bodyPr/>
                    <a:lstStyle/>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b="1" dirty="0">
                          <a:latin typeface="+mn-lt"/>
                          <a:ea typeface="+mn-ea"/>
                          <a:cs typeface="+mn-ea"/>
                          <a:sym typeface="+mn-lt"/>
                        </a:rPr>
                        <a:t>研究物种多样性</a:t>
                      </a:r>
                      <a:endParaRPr lang="zh-CN" altLang="en-US" sz="1600" b="1" dirty="0">
                        <a:solidFill>
                          <a:srgbClr val="FFFFFF"/>
                        </a:solidFill>
                        <a:latin typeface="+mn-lt"/>
                        <a:ea typeface="+mn-ea"/>
                        <a:cs typeface="+mn-ea"/>
                        <a:sym typeface="+mn-lt"/>
                      </a:endParaRPr>
                    </a:p>
                  </a:txBody>
                  <a:tcPr marL="121920" marR="121920" anchor="ctr"/>
                </a:tc>
                <a:tc>
                  <a:txBody>
                    <a:bodyPr/>
                    <a:lstStyle/>
                    <a:p>
                      <a:pPr marL="285750" indent="-285750" algn="l">
                        <a:buFont typeface="Arial" panose="020B0604020202020204" pitchFamily="34" charset="0"/>
                        <a:buChar char="•"/>
                      </a:pPr>
                      <a:r>
                        <a:rPr lang="en-US" altLang="zh-CN" sz="1600" b="1" dirty="0">
                          <a:latin typeface="+mn-lt"/>
                          <a:ea typeface="+mn-ea"/>
                          <a:cs typeface="+mn-ea"/>
                          <a:sym typeface="+mn-lt"/>
                        </a:rPr>
                        <a:t>PCR</a:t>
                      </a:r>
                      <a:r>
                        <a:rPr lang="zh-CN" altLang="en-US" sz="1600" b="1" dirty="0">
                          <a:latin typeface="+mn-lt"/>
                          <a:ea typeface="+mn-ea"/>
                          <a:cs typeface="+mn-ea"/>
                          <a:sym typeface="+mn-lt"/>
                        </a:rPr>
                        <a:t>有偏好性</a:t>
                      </a:r>
                      <a:endParaRPr lang="en-US" altLang="zh-CN" sz="1600" b="1" dirty="0">
                        <a:latin typeface="+mn-lt"/>
                        <a:ea typeface="+mn-ea"/>
                        <a:cs typeface="+mn-ea"/>
                        <a:sym typeface="+mn-lt"/>
                      </a:endParaRPr>
                    </a:p>
                    <a:p>
                      <a:pPr marL="285750" indent="-285750" algn="l">
                        <a:buFont typeface="Arial" panose="020B0604020202020204" pitchFamily="34" charset="0"/>
                        <a:buChar char="•"/>
                      </a:pPr>
                      <a:r>
                        <a:rPr lang="zh-CN" altLang="en-US" sz="1600" b="1" dirty="0">
                          <a:latin typeface="+mn-lt"/>
                          <a:ea typeface="+mn-ea"/>
                          <a:cs typeface="+mn-ea"/>
                          <a:sym typeface="+mn-lt"/>
                        </a:rPr>
                        <a:t>只能研究分类信息和丰度</a:t>
                      </a:r>
                      <a:endParaRPr lang="zh-CN" altLang="en-US" sz="1600" b="1" dirty="0">
                        <a:solidFill>
                          <a:srgbClr val="FFFFFF"/>
                        </a:solidFill>
                        <a:latin typeface="+mn-lt"/>
                        <a:ea typeface="+mn-ea"/>
                        <a:cs typeface="+mn-ea"/>
                        <a:sym typeface="+mn-lt"/>
                      </a:endParaRPr>
                    </a:p>
                  </a:txBody>
                  <a:tcPr marL="121920" marR="121920" anchor="ctr"/>
                </a:tc>
                <a:extLst>
                  <a:ext uri="{0D108BD9-81ED-4DB2-BD59-A6C34878D82A}">
                    <a16:rowId xmlns:a16="http://schemas.microsoft.com/office/drawing/2014/main" val="10002"/>
                  </a:ext>
                </a:extLst>
              </a:tr>
              <a:tr h="640456">
                <a:tc>
                  <a:txBody>
                    <a:bodyPr/>
                    <a:lstStyle/>
                    <a:p>
                      <a:pPr marL="285750" indent="-285750" algn="l">
                        <a:buFont typeface="Arial" panose="020B0604020202020204" pitchFamily="34" charset="0"/>
                        <a:buChar char="•"/>
                      </a:pPr>
                      <a:r>
                        <a:rPr lang="zh-CN" altLang="en-US" sz="1600" b="1" dirty="0">
                          <a:latin typeface="+mn-lt"/>
                          <a:ea typeface="+mn-ea"/>
                          <a:cs typeface="+mn-ea"/>
                          <a:sym typeface="+mn-lt"/>
                        </a:rPr>
                        <a:t>研究物种多样性和功能</a:t>
                      </a:r>
                      <a:endParaRPr lang="en-US" altLang="zh-CN" sz="1600" b="1" dirty="0">
                        <a:latin typeface="+mn-lt"/>
                        <a:ea typeface="+mn-ea"/>
                        <a:cs typeface="+mn-ea"/>
                        <a:sym typeface="+mn-lt"/>
                      </a:endParaRPr>
                    </a:p>
                    <a:p>
                      <a:pPr marL="285750" indent="-285750" algn="l">
                        <a:buFont typeface="Arial" panose="020B0604020202020204" pitchFamily="34" charset="0"/>
                        <a:buChar char="•"/>
                      </a:pPr>
                      <a:r>
                        <a:rPr lang="zh-CN" altLang="en-US" sz="1600" b="1" dirty="0">
                          <a:latin typeface="+mn-lt"/>
                          <a:ea typeface="+mn-ea"/>
                          <a:cs typeface="+mn-ea"/>
                          <a:sym typeface="+mn-lt"/>
                        </a:rPr>
                        <a:t>发现新基因</a:t>
                      </a:r>
                      <a:endParaRPr lang="zh-CN" altLang="en-US" sz="1600" b="1" dirty="0">
                        <a:solidFill>
                          <a:srgbClr val="FFFFFF"/>
                        </a:solidFill>
                        <a:latin typeface="+mn-lt"/>
                        <a:ea typeface="+mn-ea"/>
                        <a:cs typeface="+mn-ea"/>
                        <a:sym typeface="+mn-lt"/>
                      </a:endParaRPr>
                    </a:p>
                  </a:txBody>
                  <a:tcPr marL="121920" marR="121920" anchor="ctr"/>
                </a:tc>
                <a:tc>
                  <a:txBody>
                    <a:bodyPr/>
                    <a:lstStyle/>
                    <a:p>
                      <a:pPr marL="285750" indent="-285750" algn="l">
                        <a:buFont typeface="Arial" panose="020B0604020202020204" pitchFamily="34" charset="0"/>
                        <a:buChar char="•"/>
                      </a:pPr>
                      <a:r>
                        <a:rPr lang="zh-CN" altLang="en-US" sz="1600" b="1" dirty="0">
                          <a:latin typeface="+mn-lt"/>
                          <a:ea typeface="+mn-ea"/>
                          <a:cs typeface="+mn-ea"/>
                          <a:sym typeface="+mn-lt"/>
                        </a:rPr>
                        <a:t>无法得到基因表达信息</a:t>
                      </a:r>
                      <a:endParaRPr lang="en-US" altLang="zh-CN" sz="1600" b="1" dirty="0">
                        <a:latin typeface="+mn-lt"/>
                        <a:ea typeface="+mn-ea"/>
                        <a:cs typeface="+mn-ea"/>
                        <a:sym typeface="+mn-lt"/>
                      </a:endParaRPr>
                    </a:p>
                    <a:p>
                      <a:pPr marL="285750" indent="-285750" algn="l">
                        <a:buFont typeface="Arial" panose="020B0604020202020204" pitchFamily="34" charset="0"/>
                        <a:buChar char="•"/>
                      </a:pPr>
                      <a:r>
                        <a:rPr lang="zh-CN" altLang="en-US" sz="1600" b="1" dirty="0">
                          <a:latin typeface="+mn-lt"/>
                          <a:ea typeface="+mn-ea"/>
                          <a:cs typeface="+mn-ea"/>
                          <a:sym typeface="+mn-lt"/>
                        </a:rPr>
                        <a:t>信息分析复杂</a:t>
                      </a:r>
                      <a:endParaRPr lang="zh-CN" altLang="en-US" sz="1600" b="1" dirty="0">
                        <a:solidFill>
                          <a:srgbClr val="FFFFFF"/>
                        </a:solidFill>
                        <a:latin typeface="+mn-lt"/>
                        <a:ea typeface="+mn-ea"/>
                        <a:cs typeface="+mn-ea"/>
                        <a:sym typeface="+mn-lt"/>
                      </a:endParaRPr>
                    </a:p>
                  </a:txBody>
                  <a:tcPr marL="121920" marR="121920" anchor="ctr"/>
                </a:tc>
                <a:extLst>
                  <a:ext uri="{0D108BD9-81ED-4DB2-BD59-A6C34878D82A}">
                    <a16:rowId xmlns:a16="http://schemas.microsoft.com/office/drawing/2014/main" val="10003"/>
                  </a:ext>
                </a:extLst>
              </a:tr>
              <a:tr h="777240">
                <a:tc>
                  <a:txBody>
                    <a:bodyPr/>
                    <a:lstStyle/>
                    <a:p>
                      <a:pPr marL="285750" indent="-285750" algn="l">
                        <a:buFont typeface="Arial" panose="020B0604020202020204" pitchFamily="34" charset="0"/>
                        <a:buChar char="•"/>
                      </a:pPr>
                      <a:r>
                        <a:rPr lang="zh-CN" altLang="en-US" sz="1600" b="1" dirty="0">
                          <a:latin typeface="+mn-lt"/>
                          <a:ea typeface="+mn-ea"/>
                          <a:cs typeface="+mn-ea"/>
                          <a:sym typeface="+mn-lt"/>
                        </a:rPr>
                        <a:t>同时研究</a:t>
                      </a:r>
                      <a:r>
                        <a:rPr lang="en-US" altLang="zh-CN" sz="1600" b="1" dirty="0">
                          <a:latin typeface="+mn-lt"/>
                          <a:ea typeface="+mn-ea"/>
                          <a:cs typeface="+mn-ea"/>
                          <a:sym typeface="+mn-lt"/>
                        </a:rPr>
                        <a:t>DNA</a:t>
                      </a:r>
                      <a:r>
                        <a:rPr lang="zh-CN" altLang="en-US" sz="1600" b="1" dirty="0">
                          <a:latin typeface="+mn-lt"/>
                          <a:ea typeface="+mn-ea"/>
                          <a:cs typeface="+mn-ea"/>
                          <a:sym typeface="+mn-lt"/>
                        </a:rPr>
                        <a:t>和</a:t>
                      </a:r>
                      <a:r>
                        <a:rPr lang="en-US" altLang="zh-CN" sz="1600" b="1" dirty="0">
                          <a:latin typeface="+mn-lt"/>
                          <a:ea typeface="+mn-ea"/>
                          <a:cs typeface="+mn-ea"/>
                          <a:sym typeface="+mn-lt"/>
                        </a:rPr>
                        <a:t>RNA</a:t>
                      </a:r>
                      <a:r>
                        <a:rPr lang="zh-CN" altLang="en-US" sz="1600" b="1" dirty="0">
                          <a:latin typeface="+mn-lt"/>
                          <a:ea typeface="+mn-ea"/>
                          <a:cs typeface="+mn-ea"/>
                          <a:sym typeface="+mn-lt"/>
                        </a:rPr>
                        <a:t>病毒</a:t>
                      </a:r>
                      <a:endParaRPr lang="zh-CN" altLang="en-US" sz="1600" b="1" dirty="0">
                        <a:solidFill>
                          <a:srgbClr val="FFFFFF"/>
                        </a:solidFill>
                        <a:latin typeface="+mn-lt"/>
                        <a:ea typeface="+mn-ea"/>
                        <a:cs typeface="+mn-ea"/>
                        <a:sym typeface="+mn-lt"/>
                      </a:endParaRPr>
                    </a:p>
                  </a:txBody>
                  <a:tcPr marL="121920" marR="121920" anchor="ctr"/>
                </a:tc>
                <a:tc>
                  <a:txBody>
                    <a:bodyPr/>
                    <a:lstStyle/>
                    <a:p>
                      <a:pPr marL="285750" indent="-285750" algn="l">
                        <a:buFont typeface="Arial" panose="020B0604020202020204" pitchFamily="34" charset="0"/>
                        <a:buChar char="•"/>
                      </a:pPr>
                      <a:r>
                        <a:rPr lang="zh-CN" altLang="en-US" sz="1600" b="1" dirty="0">
                          <a:latin typeface="+mn-lt"/>
                          <a:ea typeface="+mn-ea"/>
                          <a:cs typeface="+mn-ea"/>
                          <a:sym typeface="+mn-lt"/>
                        </a:rPr>
                        <a:t>实验成本高</a:t>
                      </a:r>
                      <a:endParaRPr lang="en-US" altLang="zh-CN" sz="1600" b="1" dirty="0">
                        <a:latin typeface="+mn-lt"/>
                        <a:ea typeface="+mn-ea"/>
                        <a:cs typeface="+mn-ea"/>
                        <a:sym typeface="+mn-lt"/>
                      </a:endParaRPr>
                    </a:p>
                    <a:p>
                      <a:pPr marL="285750" indent="-285750" algn="l">
                        <a:buFont typeface="Arial" panose="020B0604020202020204" pitchFamily="34" charset="0"/>
                        <a:buChar char="•"/>
                      </a:pPr>
                      <a:r>
                        <a:rPr lang="zh-CN" altLang="en-US" sz="1600" b="1" dirty="0">
                          <a:latin typeface="+mn-lt"/>
                          <a:ea typeface="+mn-ea"/>
                          <a:cs typeface="+mn-ea"/>
                          <a:sym typeface="+mn-lt"/>
                        </a:rPr>
                        <a:t>信息分析复杂</a:t>
                      </a:r>
                      <a:endParaRPr lang="zh-CN" altLang="en-US" sz="1600" b="1" dirty="0">
                        <a:solidFill>
                          <a:srgbClr val="FFFFFF"/>
                        </a:solidFill>
                        <a:latin typeface="+mn-lt"/>
                        <a:ea typeface="+mn-ea"/>
                        <a:cs typeface="+mn-ea"/>
                        <a:sym typeface="+mn-lt"/>
                      </a:endParaRPr>
                    </a:p>
                  </a:txBody>
                  <a:tcPr marL="121920" marR="121920" anchor="ctr"/>
                </a:tc>
                <a:extLst>
                  <a:ext uri="{0D108BD9-81ED-4DB2-BD59-A6C34878D82A}">
                    <a16:rowId xmlns:a16="http://schemas.microsoft.com/office/drawing/2014/main" val="10004"/>
                  </a:ext>
                </a:extLst>
              </a:tr>
              <a:tr h="640456">
                <a:tc>
                  <a:txBody>
                    <a:bodyPr/>
                    <a:lstStyle/>
                    <a:p>
                      <a:pPr marL="285750" indent="-285750" algn="l">
                        <a:buFont typeface="Arial" panose="020B0604020202020204" pitchFamily="34" charset="0"/>
                        <a:buChar char="•"/>
                      </a:pPr>
                      <a:r>
                        <a:rPr lang="zh-CN" altLang="en-US" sz="1600" b="1" dirty="0">
                          <a:latin typeface="+mn-lt"/>
                          <a:ea typeface="+mn-ea"/>
                          <a:cs typeface="+mn-ea"/>
                          <a:sym typeface="+mn-lt"/>
                        </a:rPr>
                        <a:t>研究基因表达信息，寻找样本间表达差异</a:t>
                      </a:r>
                      <a:endParaRPr lang="zh-CN" altLang="en-US" sz="1600" b="1" dirty="0">
                        <a:solidFill>
                          <a:srgbClr val="FFFFFF"/>
                        </a:solidFill>
                        <a:latin typeface="+mn-lt"/>
                        <a:ea typeface="+mn-ea"/>
                        <a:cs typeface="+mn-ea"/>
                        <a:sym typeface="+mn-lt"/>
                      </a:endParaRPr>
                    </a:p>
                  </a:txBody>
                  <a:tcPr marL="121920" marR="121920" anchor="ctr"/>
                </a:tc>
                <a:tc>
                  <a:txBody>
                    <a:bodyPr/>
                    <a:lstStyle/>
                    <a:p>
                      <a:pPr marL="285750" indent="-285750" algn="l">
                        <a:buFont typeface="Arial" panose="020B0604020202020204" pitchFamily="34" charset="0"/>
                        <a:buChar char="•"/>
                      </a:pPr>
                      <a:r>
                        <a:rPr lang="zh-CN" altLang="en-US" sz="1600" b="1" dirty="0">
                          <a:latin typeface="+mn-lt"/>
                          <a:ea typeface="+mn-ea"/>
                          <a:cs typeface="+mn-ea"/>
                          <a:sym typeface="+mn-lt"/>
                        </a:rPr>
                        <a:t>提取和纯化复杂，</a:t>
                      </a:r>
                      <a:endParaRPr lang="en-US" altLang="zh-CN" sz="1600" b="1" dirty="0">
                        <a:latin typeface="+mn-lt"/>
                        <a:ea typeface="+mn-ea"/>
                        <a:cs typeface="+mn-ea"/>
                        <a:sym typeface="+mn-lt"/>
                      </a:endParaRPr>
                    </a:p>
                    <a:p>
                      <a:pPr marL="285750" indent="-285750" algn="l">
                        <a:buFont typeface="Arial" panose="020B0604020202020204" pitchFamily="34" charset="0"/>
                        <a:buChar char="•"/>
                      </a:pPr>
                      <a:r>
                        <a:rPr lang="zh-CN" altLang="en-US" sz="1600" b="1" dirty="0">
                          <a:latin typeface="+mn-lt"/>
                          <a:ea typeface="+mn-ea"/>
                          <a:cs typeface="+mn-ea"/>
                          <a:sym typeface="+mn-lt"/>
                        </a:rPr>
                        <a:t>数据库信息不完善</a:t>
                      </a:r>
                      <a:endParaRPr lang="zh-CN" altLang="en-US" sz="1600" b="1" dirty="0">
                        <a:solidFill>
                          <a:srgbClr val="FFFFFF"/>
                        </a:solidFill>
                        <a:latin typeface="+mn-lt"/>
                        <a:ea typeface="+mn-ea"/>
                        <a:cs typeface="+mn-ea"/>
                        <a:sym typeface="+mn-lt"/>
                      </a:endParaRPr>
                    </a:p>
                  </a:txBody>
                  <a:tcPr marL="121920" marR="121920" anchor="ctr"/>
                </a:tc>
                <a:extLst>
                  <a:ext uri="{0D108BD9-81ED-4DB2-BD59-A6C34878D82A}">
                    <a16:rowId xmlns:a16="http://schemas.microsoft.com/office/drawing/2014/main" val="10005"/>
                  </a:ext>
                </a:extLst>
              </a:tr>
              <a:tr h="777240">
                <a:tc>
                  <a:txBody>
                    <a:bodyPr/>
                    <a:lstStyle/>
                    <a:p>
                      <a:pPr marL="285750" indent="-285750" algn="l">
                        <a:buFont typeface="Arial" panose="020B0604020202020204" pitchFamily="34" charset="0"/>
                        <a:buChar char="•"/>
                      </a:pPr>
                      <a:r>
                        <a:rPr lang="zh-CN" altLang="en-US" sz="1600" b="1" dirty="0">
                          <a:latin typeface="+mn-lt"/>
                          <a:ea typeface="+mn-ea"/>
                          <a:cs typeface="+mn-ea"/>
                          <a:sym typeface="+mn-lt"/>
                        </a:rPr>
                        <a:t>获得蛋白表达谱</a:t>
                      </a:r>
                      <a:endParaRPr lang="en-US" altLang="zh-CN" sz="1600" b="1" dirty="0">
                        <a:latin typeface="+mn-lt"/>
                        <a:ea typeface="+mn-ea"/>
                        <a:cs typeface="+mn-ea"/>
                        <a:sym typeface="+mn-lt"/>
                      </a:endParaRPr>
                    </a:p>
                    <a:p>
                      <a:pPr marL="285750" indent="-285750" algn="l">
                        <a:buFont typeface="Arial" panose="020B0604020202020204" pitchFamily="34" charset="0"/>
                        <a:buChar char="•"/>
                      </a:pPr>
                      <a:r>
                        <a:rPr lang="zh-CN" altLang="en-US" sz="1600" b="1" dirty="0">
                          <a:latin typeface="+mn-lt"/>
                          <a:ea typeface="+mn-ea"/>
                          <a:cs typeface="+mn-ea"/>
                          <a:sym typeface="+mn-lt"/>
                        </a:rPr>
                        <a:t>比较不同环境样本的蛋白差异</a:t>
                      </a:r>
                      <a:endParaRPr lang="zh-CN" altLang="en-US" sz="1600" b="1" dirty="0">
                        <a:solidFill>
                          <a:srgbClr val="FFFFFF"/>
                        </a:solidFill>
                        <a:latin typeface="+mn-lt"/>
                        <a:ea typeface="+mn-ea"/>
                        <a:cs typeface="+mn-ea"/>
                        <a:sym typeface="+mn-lt"/>
                      </a:endParaRPr>
                    </a:p>
                  </a:txBody>
                  <a:tcPr marL="121920" marR="121920" anchor="ctr"/>
                </a:tc>
                <a:tc>
                  <a:txBody>
                    <a:bodyPr/>
                    <a:lstStyle/>
                    <a:p>
                      <a:pPr marL="285750" indent="-285750" algn="l">
                        <a:buFont typeface="Arial" panose="020B0604020202020204" pitchFamily="34" charset="0"/>
                        <a:buChar char="•"/>
                      </a:pPr>
                      <a:r>
                        <a:rPr lang="zh-CN" altLang="en-US" sz="1600" b="1" dirty="0">
                          <a:latin typeface="+mn-lt"/>
                          <a:ea typeface="+mn-ea"/>
                          <a:cs typeface="+mn-ea"/>
                          <a:sym typeface="+mn-lt"/>
                        </a:rPr>
                        <a:t>数据库信息不完善</a:t>
                      </a:r>
                      <a:endParaRPr lang="en-US" altLang="zh-CN" sz="1600" b="1" dirty="0">
                        <a:latin typeface="+mn-lt"/>
                        <a:ea typeface="+mn-ea"/>
                        <a:cs typeface="+mn-ea"/>
                        <a:sym typeface="+mn-lt"/>
                      </a:endParaRPr>
                    </a:p>
                    <a:p>
                      <a:pPr marL="285750" indent="-285750" algn="l">
                        <a:buFont typeface="Arial" panose="020B0604020202020204" pitchFamily="34" charset="0"/>
                        <a:buChar char="•"/>
                      </a:pPr>
                      <a:r>
                        <a:rPr lang="zh-CN" altLang="en-US" sz="1600" b="1" dirty="0">
                          <a:latin typeface="+mn-lt"/>
                          <a:ea typeface="+mn-ea"/>
                          <a:cs typeface="+mn-ea"/>
                          <a:sym typeface="+mn-lt"/>
                        </a:rPr>
                        <a:t>总蛋白提取困难</a:t>
                      </a:r>
                      <a:endParaRPr lang="zh-CN" altLang="en-US" sz="1600" b="1" dirty="0">
                        <a:solidFill>
                          <a:srgbClr val="FFFFFF"/>
                        </a:solidFill>
                        <a:latin typeface="+mn-lt"/>
                        <a:ea typeface="+mn-ea"/>
                        <a:cs typeface="+mn-ea"/>
                        <a:sym typeface="+mn-lt"/>
                      </a:endParaRPr>
                    </a:p>
                  </a:txBody>
                  <a:tcPr marL="121920" marR="121920" anchor="ctr"/>
                </a:tc>
                <a:extLst>
                  <a:ext uri="{0D108BD9-81ED-4DB2-BD59-A6C34878D82A}">
                    <a16:rowId xmlns:a16="http://schemas.microsoft.com/office/drawing/2014/main" val="10006"/>
                  </a:ext>
                </a:extLst>
              </a:tr>
              <a:tr h="777240">
                <a:tc>
                  <a:txBody>
                    <a:bodyPr/>
                    <a:lstStyle/>
                    <a:p>
                      <a:pPr marL="285750" indent="-285750" algn="l">
                        <a:buFont typeface="Arial" panose="020B0604020202020204" pitchFamily="34" charset="0"/>
                        <a:buChar char="•"/>
                      </a:pPr>
                      <a:r>
                        <a:rPr lang="zh-CN" altLang="en-US" sz="1600" b="1" dirty="0">
                          <a:latin typeface="+mn-lt"/>
                          <a:ea typeface="+mn-ea"/>
                          <a:cs typeface="+mn-ea"/>
                          <a:sym typeface="+mn-lt"/>
                        </a:rPr>
                        <a:t>获得代谢图谱</a:t>
                      </a:r>
                      <a:endParaRPr lang="en-US" altLang="zh-CN" sz="1600" b="1" dirty="0">
                        <a:latin typeface="+mn-lt"/>
                        <a:ea typeface="+mn-ea"/>
                        <a:cs typeface="+mn-ea"/>
                        <a:sym typeface="+mn-lt"/>
                      </a:endParaRP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b="1" dirty="0">
                          <a:latin typeface="+mn-lt"/>
                          <a:ea typeface="+mn-ea"/>
                          <a:cs typeface="+mn-ea"/>
                          <a:sym typeface="+mn-lt"/>
                        </a:rPr>
                        <a:t>比较不同环境样本的代谢物差异</a:t>
                      </a:r>
                      <a:endParaRPr lang="zh-CN" altLang="en-US" sz="1600" b="1" dirty="0">
                        <a:solidFill>
                          <a:srgbClr val="FFFFFF"/>
                        </a:solidFill>
                        <a:latin typeface="+mn-lt"/>
                        <a:ea typeface="+mn-ea"/>
                        <a:cs typeface="+mn-ea"/>
                        <a:sym typeface="+mn-lt"/>
                      </a:endParaRPr>
                    </a:p>
                  </a:txBody>
                  <a:tcPr marL="121920" marR="121920" anchor="ctr"/>
                </a:tc>
                <a:tc>
                  <a:txBody>
                    <a:bodyPr/>
                    <a:lstStyle/>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b="1" dirty="0">
                          <a:latin typeface="+mn-lt"/>
                          <a:ea typeface="+mn-ea"/>
                          <a:cs typeface="+mn-ea"/>
                          <a:sym typeface="+mn-lt"/>
                        </a:rPr>
                        <a:t>数据库信息不完善</a:t>
                      </a:r>
                      <a:endParaRPr lang="en-US" altLang="zh-CN" sz="1600" b="1" dirty="0">
                        <a:latin typeface="+mn-lt"/>
                        <a:ea typeface="+mn-ea"/>
                        <a:cs typeface="+mn-ea"/>
                        <a:sym typeface="+mn-lt"/>
                      </a:endParaRPr>
                    </a:p>
                    <a:p>
                      <a:pPr marL="285750" indent="-285750" algn="l">
                        <a:buFont typeface="Arial" panose="020B0604020202020204" pitchFamily="34" charset="0"/>
                        <a:buChar char="•"/>
                      </a:pPr>
                      <a:r>
                        <a:rPr lang="zh-CN" altLang="en-US" sz="1600" b="1" dirty="0">
                          <a:latin typeface="+mn-lt"/>
                          <a:ea typeface="+mn-ea"/>
                          <a:cs typeface="+mn-ea"/>
                          <a:sym typeface="+mn-lt"/>
                        </a:rPr>
                        <a:t>难区分宿主和微生物的代谢物</a:t>
                      </a:r>
                      <a:endParaRPr lang="zh-CN" altLang="en-US" sz="1600" b="1" dirty="0">
                        <a:solidFill>
                          <a:srgbClr val="FFFFFF"/>
                        </a:solidFill>
                        <a:latin typeface="+mn-lt"/>
                        <a:ea typeface="+mn-ea"/>
                        <a:cs typeface="+mn-ea"/>
                        <a:sym typeface="+mn-lt"/>
                      </a:endParaRPr>
                    </a:p>
                  </a:txBody>
                  <a:tcPr marL="121920" marR="121920" anchor="ctr"/>
                </a:tc>
                <a:extLst>
                  <a:ext uri="{0D108BD9-81ED-4DB2-BD59-A6C34878D82A}">
                    <a16:rowId xmlns:a16="http://schemas.microsoft.com/office/drawing/2014/main" val="10007"/>
                  </a:ext>
                </a:extLst>
              </a:tr>
            </a:tbl>
          </a:graphicData>
        </a:graphic>
      </p:graphicFrame>
      <p:grpSp>
        <p:nvGrpSpPr>
          <p:cNvPr id="6" name="组合 5">
            <a:extLst>
              <a:ext uri="{FF2B5EF4-FFF2-40B4-BE49-F238E27FC236}">
                <a16:creationId xmlns:a16="http://schemas.microsoft.com/office/drawing/2014/main" id="{33B6478E-DFC6-4090-BBC1-9BB535EA936E}"/>
              </a:ext>
            </a:extLst>
          </p:cNvPr>
          <p:cNvGrpSpPr/>
          <p:nvPr/>
        </p:nvGrpSpPr>
        <p:grpSpPr>
          <a:xfrm>
            <a:off x="218098" y="1582856"/>
            <a:ext cx="5878714" cy="4924692"/>
            <a:chOff x="218098" y="1582856"/>
            <a:chExt cx="5878714" cy="4924692"/>
          </a:xfrm>
        </p:grpSpPr>
        <p:grpSp>
          <p:nvGrpSpPr>
            <p:cNvPr id="7" name="组合 6">
              <a:extLst>
                <a:ext uri="{FF2B5EF4-FFF2-40B4-BE49-F238E27FC236}">
                  <a16:creationId xmlns:a16="http://schemas.microsoft.com/office/drawing/2014/main" id="{E5C23AB9-8C2B-4272-A56B-92D4E6B43723}"/>
                </a:ext>
              </a:extLst>
            </p:cNvPr>
            <p:cNvGrpSpPr/>
            <p:nvPr/>
          </p:nvGrpSpPr>
          <p:grpSpPr>
            <a:xfrm>
              <a:off x="218098" y="1785243"/>
              <a:ext cx="5403956" cy="4430181"/>
              <a:chOff x="1115616" y="1182061"/>
              <a:chExt cx="4595319" cy="4574704"/>
            </a:xfrm>
          </p:grpSpPr>
          <p:sp>
            <p:nvSpPr>
              <p:cNvPr id="17" name="TextBox 43">
                <a:extLst>
                  <a:ext uri="{FF2B5EF4-FFF2-40B4-BE49-F238E27FC236}">
                    <a16:creationId xmlns:a16="http://schemas.microsoft.com/office/drawing/2014/main" id="{363BB540-AEE0-4D9E-9F32-6F504FABE23C}"/>
                  </a:ext>
                </a:extLst>
              </p:cNvPr>
              <p:cNvSpPr txBox="1"/>
              <p:nvPr/>
            </p:nvSpPr>
            <p:spPr>
              <a:xfrm>
                <a:off x="3180306" y="3856399"/>
                <a:ext cx="2260123" cy="381380"/>
              </a:xfrm>
              <a:prstGeom prst="rect">
                <a:avLst/>
              </a:prstGeom>
              <a:noFill/>
            </p:spPr>
            <p:txBody>
              <a:bodyPr wrap="square" rtlCol="0">
                <a:spAutoFit/>
              </a:bodyPr>
              <a:lstStyle/>
              <a:p>
                <a:r>
                  <a:rPr lang="en-US" altLang="zh-CN" b="1" dirty="0" err="1">
                    <a:solidFill>
                      <a:srgbClr val="FFFFFF"/>
                    </a:solidFill>
                    <a:latin typeface="+mn-lt"/>
                    <a:ea typeface="+mn-ea"/>
                    <a:cs typeface="+mn-ea"/>
                    <a:sym typeface="+mn-lt"/>
                  </a:rPr>
                  <a:t>Metatranscriptomics</a:t>
                </a:r>
                <a:endParaRPr lang="zh-CN" altLang="en-US" b="1" dirty="0">
                  <a:solidFill>
                    <a:srgbClr val="FFFFFF"/>
                  </a:solidFill>
                  <a:latin typeface="+mn-lt"/>
                  <a:ea typeface="+mn-ea"/>
                  <a:cs typeface="+mn-ea"/>
                  <a:sym typeface="+mn-lt"/>
                </a:endParaRPr>
              </a:p>
            </p:txBody>
          </p:sp>
          <p:grpSp>
            <p:nvGrpSpPr>
              <p:cNvPr id="18" name="组合 17">
                <a:extLst>
                  <a:ext uri="{FF2B5EF4-FFF2-40B4-BE49-F238E27FC236}">
                    <a16:creationId xmlns:a16="http://schemas.microsoft.com/office/drawing/2014/main" id="{7D7FF2EC-5CF2-4A00-9B99-878F92635772}"/>
                  </a:ext>
                </a:extLst>
              </p:cNvPr>
              <p:cNvGrpSpPr/>
              <p:nvPr/>
            </p:nvGrpSpPr>
            <p:grpSpPr>
              <a:xfrm>
                <a:off x="1115616" y="1182061"/>
                <a:ext cx="4595319" cy="4574704"/>
                <a:chOff x="1115616" y="1182061"/>
                <a:chExt cx="4595319" cy="4574704"/>
              </a:xfrm>
            </p:grpSpPr>
            <p:sp>
              <p:nvSpPr>
                <p:cNvPr id="19" name="TextBox 40">
                  <a:extLst>
                    <a:ext uri="{FF2B5EF4-FFF2-40B4-BE49-F238E27FC236}">
                      <a16:creationId xmlns:a16="http://schemas.microsoft.com/office/drawing/2014/main" id="{D8E3EBBF-8D8E-4AFB-84A2-F801F649EAB1}"/>
                    </a:ext>
                  </a:extLst>
                </p:cNvPr>
                <p:cNvSpPr txBox="1"/>
                <p:nvPr/>
              </p:nvSpPr>
              <p:spPr>
                <a:xfrm>
                  <a:off x="3180302" y="2461585"/>
                  <a:ext cx="2530633" cy="381380"/>
                </a:xfrm>
                <a:prstGeom prst="rect">
                  <a:avLst/>
                </a:prstGeom>
                <a:noFill/>
              </p:spPr>
              <p:txBody>
                <a:bodyPr wrap="square" rtlCol="0">
                  <a:spAutoFit/>
                </a:bodyPr>
                <a:lstStyle/>
                <a:p>
                  <a:r>
                    <a:rPr lang="en-US" altLang="zh-CN" b="1" dirty="0">
                      <a:solidFill>
                        <a:srgbClr val="FFFFFF"/>
                      </a:solidFill>
                      <a:latin typeface="+mn-lt"/>
                      <a:ea typeface="+mn-ea"/>
                      <a:cs typeface="+mn-ea"/>
                      <a:sym typeface="+mn-lt"/>
                    </a:rPr>
                    <a:t>Metagenomics</a:t>
                  </a:r>
                  <a:endParaRPr lang="zh-CN" altLang="en-US" b="1" dirty="0">
                    <a:solidFill>
                      <a:srgbClr val="FFFFFF"/>
                    </a:solidFill>
                    <a:latin typeface="+mn-lt"/>
                    <a:ea typeface="+mn-ea"/>
                    <a:cs typeface="+mn-ea"/>
                    <a:sym typeface="+mn-lt"/>
                  </a:endParaRPr>
                </a:p>
              </p:txBody>
            </p:sp>
            <p:grpSp>
              <p:nvGrpSpPr>
                <p:cNvPr id="20" name="组合 19">
                  <a:extLst>
                    <a:ext uri="{FF2B5EF4-FFF2-40B4-BE49-F238E27FC236}">
                      <a16:creationId xmlns:a16="http://schemas.microsoft.com/office/drawing/2014/main" id="{BF892F8F-69B3-4EBD-9044-A183904E2CBA}"/>
                    </a:ext>
                  </a:extLst>
                </p:cNvPr>
                <p:cNvGrpSpPr/>
                <p:nvPr/>
              </p:nvGrpSpPr>
              <p:grpSpPr>
                <a:xfrm>
                  <a:off x="1115616" y="1182061"/>
                  <a:ext cx="3977733" cy="4574704"/>
                  <a:chOff x="1115616" y="1182061"/>
                  <a:chExt cx="3977733" cy="4574704"/>
                </a:xfrm>
              </p:grpSpPr>
              <p:sp>
                <p:nvSpPr>
                  <p:cNvPr id="21" name="TextBox 21">
                    <a:extLst>
                      <a:ext uri="{FF2B5EF4-FFF2-40B4-BE49-F238E27FC236}">
                        <a16:creationId xmlns:a16="http://schemas.microsoft.com/office/drawing/2014/main" id="{1623FBB5-B406-4323-A017-CD78FCEC166D}"/>
                      </a:ext>
                    </a:extLst>
                  </p:cNvPr>
                  <p:cNvSpPr txBox="1"/>
                  <p:nvPr/>
                </p:nvSpPr>
                <p:spPr>
                  <a:xfrm>
                    <a:off x="1115616" y="1182061"/>
                    <a:ext cx="1584176" cy="381380"/>
                  </a:xfrm>
                  <a:prstGeom prst="rect">
                    <a:avLst/>
                  </a:prstGeom>
                  <a:noFill/>
                </p:spPr>
                <p:txBody>
                  <a:bodyPr wrap="square" rtlCol="0">
                    <a:spAutoFit/>
                  </a:bodyPr>
                  <a:lstStyle/>
                  <a:p>
                    <a:r>
                      <a:rPr lang="en-US" altLang="zh-CN" b="1" dirty="0">
                        <a:solidFill>
                          <a:srgbClr val="FFFFFF"/>
                        </a:solidFill>
                        <a:latin typeface="+mn-lt"/>
                        <a:ea typeface="+mn-ea"/>
                        <a:cs typeface="+mn-ea"/>
                        <a:sym typeface="+mn-lt"/>
                      </a:rPr>
                      <a:t>Microbiome</a:t>
                    </a:r>
                    <a:endParaRPr lang="zh-CN" altLang="en-US" b="1" dirty="0">
                      <a:solidFill>
                        <a:srgbClr val="FFFFFF"/>
                      </a:solidFill>
                      <a:latin typeface="+mn-lt"/>
                      <a:ea typeface="+mn-ea"/>
                      <a:cs typeface="+mn-ea"/>
                      <a:sym typeface="+mn-lt"/>
                    </a:endParaRPr>
                  </a:p>
                </p:txBody>
              </p:sp>
              <p:cxnSp>
                <p:nvCxnSpPr>
                  <p:cNvPr id="22" name="直接箭头连接符 21">
                    <a:extLst>
                      <a:ext uri="{FF2B5EF4-FFF2-40B4-BE49-F238E27FC236}">
                        <a16:creationId xmlns:a16="http://schemas.microsoft.com/office/drawing/2014/main" id="{E96B8921-0405-4E20-8C49-B0AEBE308F99}"/>
                      </a:ext>
                    </a:extLst>
                  </p:cNvPr>
                  <p:cNvCxnSpPr/>
                  <p:nvPr/>
                </p:nvCxnSpPr>
                <p:spPr bwMode="auto">
                  <a:xfrm>
                    <a:off x="1691919" y="1592044"/>
                    <a:ext cx="0" cy="900852"/>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TextBox 24">
                    <a:extLst>
                      <a:ext uri="{FF2B5EF4-FFF2-40B4-BE49-F238E27FC236}">
                        <a16:creationId xmlns:a16="http://schemas.microsoft.com/office/drawing/2014/main" id="{1B404C8B-6245-4C7B-9051-764FDBD23174}"/>
                      </a:ext>
                    </a:extLst>
                  </p:cNvPr>
                  <p:cNvSpPr txBox="1"/>
                  <p:nvPr/>
                </p:nvSpPr>
                <p:spPr>
                  <a:xfrm>
                    <a:off x="1377773" y="2550187"/>
                    <a:ext cx="832925" cy="381380"/>
                  </a:xfrm>
                  <a:prstGeom prst="rect">
                    <a:avLst/>
                  </a:prstGeom>
                  <a:noFill/>
                </p:spPr>
                <p:txBody>
                  <a:bodyPr wrap="square" rtlCol="0">
                    <a:spAutoFit/>
                  </a:bodyPr>
                  <a:lstStyle/>
                  <a:p>
                    <a:r>
                      <a:rPr lang="en-US" altLang="zh-CN" b="1" dirty="0">
                        <a:solidFill>
                          <a:srgbClr val="FFFFFF"/>
                        </a:solidFill>
                        <a:latin typeface="+mn-lt"/>
                        <a:ea typeface="+mn-ea"/>
                        <a:cs typeface="+mn-ea"/>
                        <a:sym typeface="+mn-lt"/>
                      </a:rPr>
                      <a:t>DNA</a:t>
                    </a:r>
                    <a:endParaRPr lang="zh-CN" altLang="en-US" b="1" dirty="0">
                      <a:solidFill>
                        <a:srgbClr val="FFFFFF"/>
                      </a:solidFill>
                      <a:latin typeface="+mn-lt"/>
                      <a:ea typeface="+mn-ea"/>
                      <a:cs typeface="+mn-ea"/>
                      <a:sym typeface="+mn-lt"/>
                    </a:endParaRPr>
                  </a:p>
                </p:txBody>
              </p:sp>
              <p:cxnSp>
                <p:nvCxnSpPr>
                  <p:cNvPr id="24" name="直接箭头连接符 23">
                    <a:extLst>
                      <a:ext uri="{FF2B5EF4-FFF2-40B4-BE49-F238E27FC236}">
                        <a16:creationId xmlns:a16="http://schemas.microsoft.com/office/drawing/2014/main" id="{1BB54BF4-46C2-4F6B-B79C-FF75C9D9AFB4}"/>
                      </a:ext>
                    </a:extLst>
                  </p:cNvPr>
                  <p:cNvCxnSpPr/>
                  <p:nvPr/>
                </p:nvCxnSpPr>
                <p:spPr bwMode="auto">
                  <a:xfrm>
                    <a:off x="1691919" y="2969750"/>
                    <a:ext cx="0" cy="576064"/>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直接箭头连接符 24">
                    <a:extLst>
                      <a:ext uri="{FF2B5EF4-FFF2-40B4-BE49-F238E27FC236}">
                        <a16:creationId xmlns:a16="http://schemas.microsoft.com/office/drawing/2014/main" id="{66D7428B-E405-46AE-A0BC-9F3E327B6A07}"/>
                      </a:ext>
                    </a:extLst>
                  </p:cNvPr>
                  <p:cNvCxnSpPr/>
                  <p:nvPr/>
                </p:nvCxnSpPr>
                <p:spPr bwMode="auto">
                  <a:xfrm>
                    <a:off x="1691919" y="4158372"/>
                    <a:ext cx="0" cy="391397"/>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直接箭头连接符 25">
                    <a:extLst>
                      <a:ext uri="{FF2B5EF4-FFF2-40B4-BE49-F238E27FC236}">
                        <a16:creationId xmlns:a16="http://schemas.microsoft.com/office/drawing/2014/main" id="{15B89C38-D499-4013-8F5B-8C3A867ED4EA}"/>
                      </a:ext>
                    </a:extLst>
                  </p:cNvPr>
                  <p:cNvCxnSpPr/>
                  <p:nvPr/>
                </p:nvCxnSpPr>
                <p:spPr bwMode="auto">
                  <a:xfrm>
                    <a:off x="1691919" y="4893447"/>
                    <a:ext cx="0" cy="418197"/>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8">
                    <a:extLst>
                      <a:ext uri="{FF2B5EF4-FFF2-40B4-BE49-F238E27FC236}">
                        <a16:creationId xmlns:a16="http://schemas.microsoft.com/office/drawing/2014/main" id="{FCBC4DC6-63B5-4BD9-B7A6-AB64FEBD0B01}"/>
                      </a:ext>
                    </a:extLst>
                  </p:cNvPr>
                  <p:cNvSpPr txBox="1"/>
                  <p:nvPr/>
                </p:nvSpPr>
                <p:spPr>
                  <a:xfrm>
                    <a:off x="1291015" y="3774688"/>
                    <a:ext cx="888053" cy="381380"/>
                  </a:xfrm>
                  <a:prstGeom prst="rect">
                    <a:avLst/>
                  </a:prstGeom>
                  <a:noFill/>
                </p:spPr>
                <p:txBody>
                  <a:bodyPr wrap="square" rtlCol="0">
                    <a:spAutoFit/>
                  </a:bodyPr>
                  <a:lstStyle/>
                  <a:p>
                    <a:r>
                      <a:rPr lang="en-US" altLang="zh-CN" b="1" dirty="0">
                        <a:solidFill>
                          <a:srgbClr val="FFFFFF"/>
                        </a:solidFill>
                        <a:latin typeface="+mn-lt"/>
                        <a:ea typeface="+mn-ea"/>
                        <a:cs typeface="+mn-ea"/>
                        <a:sym typeface="+mn-lt"/>
                      </a:rPr>
                      <a:t>mRNA</a:t>
                    </a:r>
                    <a:endParaRPr lang="zh-CN" altLang="en-US" b="1" dirty="0">
                      <a:solidFill>
                        <a:srgbClr val="FFFFFF"/>
                      </a:solidFill>
                      <a:latin typeface="+mn-lt"/>
                      <a:ea typeface="+mn-ea"/>
                      <a:cs typeface="+mn-ea"/>
                      <a:sym typeface="+mn-lt"/>
                    </a:endParaRPr>
                  </a:p>
                </p:txBody>
              </p:sp>
              <p:sp>
                <p:nvSpPr>
                  <p:cNvPr id="28" name="TextBox 29">
                    <a:extLst>
                      <a:ext uri="{FF2B5EF4-FFF2-40B4-BE49-F238E27FC236}">
                        <a16:creationId xmlns:a16="http://schemas.microsoft.com/office/drawing/2014/main" id="{4CCA4006-728B-4A55-9C1D-01ADB50E32C1}"/>
                      </a:ext>
                    </a:extLst>
                  </p:cNvPr>
                  <p:cNvSpPr txBox="1"/>
                  <p:nvPr/>
                </p:nvSpPr>
                <p:spPr>
                  <a:xfrm>
                    <a:off x="1257903" y="4518411"/>
                    <a:ext cx="1152605" cy="381380"/>
                  </a:xfrm>
                  <a:prstGeom prst="rect">
                    <a:avLst/>
                  </a:prstGeom>
                  <a:noFill/>
                </p:spPr>
                <p:txBody>
                  <a:bodyPr wrap="square" rtlCol="0">
                    <a:spAutoFit/>
                  </a:bodyPr>
                  <a:lstStyle/>
                  <a:p>
                    <a:r>
                      <a:rPr lang="en-US" altLang="zh-CN" b="1" dirty="0">
                        <a:solidFill>
                          <a:srgbClr val="FFFFFF"/>
                        </a:solidFill>
                        <a:latin typeface="+mn-lt"/>
                        <a:ea typeface="+mn-ea"/>
                        <a:cs typeface="+mn-ea"/>
                        <a:sym typeface="+mn-lt"/>
                      </a:rPr>
                      <a:t>Proteins</a:t>
                    </a:r>
                    <a:endParaRPr lang="zh-CN" altLang="en-US" b="1" dirty="0">
                      <a:solidFill>
                        <a:srgbClr val="FFFFFF"/>
                      </a:solidFill>
                      <a:latin typeface="+mn-lt"/>
                      <a:ea typeface="+mn-ea"/>
                      <a:cs typeface="+mn-ea"/>
                      <a:sym typeface="+mn-lt"/>
                    </a:endParaRPr>
                  </a:p>
                </p:txBody>
              </p:sp>
              <p:sp>
                <p:nvSpPr>
                  <p:cNvPr id="29" name="TextBox 30">
                    <a:extLst>
                      <a:ext uri="{FF2B5EF4-FFF2-40B4-BE49-F238E27FC236}">
                        <a16:creationId xmlns:a16="http://schemas.microsoft.com/office/drawing/2014/main" id="{157435EC-D66D-4EB2-B4D0-C3FAC2A1EDE9}"/>
                      </a:ext>
                    </a:extLst>
                  </p:cNvPr>
                  <p:cNvSpPr txBox="1"/>
                  <p:nvPr/>
                </p:nvSpPr>
                <p:spPr>
                  <a:xfrm>
                    <a:off x="1126850" y="5375385"/>
                    <a:ext cx="1583490" cy="381380"/>
                  </a:xfrm>
                  <a:prstGeom prst="rect">
                    <a:avLst/>
                  </a:prstGeom>
                  <a:noFill/>
                </p:spPr>
                <p:txBody>
                  <a:bodyPr wrap="square" rtlCol="0">
                    <a:spAutoFit/>
                  </a:bodyPr>
                  <a:lstStyle/>
                  <a:p>
                    <a:r>
                      <a:rPr lang="en-US" altLang="zh-CN" b="1" dirty="0">
                        <a:solidFill>
                          <a:srgbClr val="FFFFFF"/>
                        </a:solidFill>
                        <a:latin typeface="+mn-lt"/>
                        <a:ea typeface="+mn-ea"/>
                        <a:cs typeface="+mn-ea"/>
                        <a:sym typeface="+mn-lt"/>
                      </a:rPr>
                      <a:t>Metabolites</a:t>
                    </a:r>
                    <a:endParaRPr lang="zh-CN" altLang="en-US" b="1" dirty="0">
                      <a:solidFill>
                        <a:srgbClr val="FFFFFF"/>
                      </a:solidFill>
                      <a:latin typeface="+mn-lt"/>
                      <a:ea typeface="+mn-ea"/>
                      <a:cs typeface="+mn-ea"/>
                      <a:sym typeface="+mn-lt"/>
                    </a:endParaRPr>
                  </a:p>
                </p:txBody>
              </p:sp>
              <p:cxnSp>
                <p:nvCxnSpPr>
                  <p:cNvPr id="30" name="直接箭头连接符 29">
                    <a:extLst>
                      <a:ext uri="{FF2B5EF4-FFF2-40B4-BE49-F238E27FC236}">
                        <a16:creationId xmlns:a16="http://schemas.microsoft.com/office/drawing/2014/main" id="{7DD5F468-628D-476D-8A65-C6630D07FBEC}"/>
                      </a:ext>
                    </a:extLst>
                  </p:cNvPr>
                  <p:cNvCxnSpPr/>
                  <p:nvPr/>
                </p:nvCxnSpPr>
                <p:spPr bwMode="auto">
                  <a:xfrm>
                    <a:off x="2442245" y="1407378"/>
                    <a:ext cx="679243" cy="0"/>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3">
                    <a:extLst>
                      <a:ext uri="{FF2B5EF4-FFF2-40B4-BE49-F238E27FC236}">
                        <a16:creationId xmlns:a16="http://schemas.microsoft.com/office/drawing/2014/main" id="{C7F57C82-5D2E-4783-B06A-50D051E6866C}"/>
                      </a:ext>
                    </a:extLst>
                  </p:cNvPr>
                  <p:cNvSpPr txBox="1"/>
                  <p:nvPr/>
                </p:nvSpPr>
                <p:spPr>
                  <a:xfrm>
                    <a:off x="3180300" y="1222712"/>
                    <a:ext cx="1584176" cy="381380"/>
                  </a:xfrm>
                  <a:prstGeom prst="rect">
                    <a:avLst/>
                  </a:prstGeom>
                  <a:noFill/>
                </p:spPr>
                <p:txBody>
                  <a:bodyPr wrap="square" rtlCol="0">
                    <a:spAutoFit/>
                  </a:bodyPr>
                  <a:lstStyle/>
                  <a:p>
                    <a:r>
                      <a:rPr lang="en-US" altLang="zh-CN" b="1" dirty="0">
                        <a:solidFill>
                          <a:srgbClr val="FFFFFF"/>
                        </a:solidFill>
                        <a:latin typeface="+mn-lt"/>
                        <a:ea typeface="+mn-ea"/>
                        <a:cs typeface="+mn-ea"/>
                        <a:sym typeface="+mn-lt"/>
                      </a:rPr>
                      <a:t>Culturomics</a:t>
                    </a:r>
                    <a:endParaRPr lang="zh-CN" altLang="en-US" b="1" dirty="0">
                      <a:solidFill>
                        <a:srgbClr val="FFFFFF"/>
                      </a:solidFill>
                      <a:latin typeface="+mn-lt"/>
                      <a:ea typeface="+mn-ea"/>
                      <a:cs typeface="+mn-ea"/>
                      <a:sym typeface="+mn-lt"/>
                    </a:endParaRPr>
                  </a:p>
                </p:txBody>
              </p:sp>
              <p:cxnSp>
                <p:nvCxnSpPr>
                  <p:cNvPr id="32" name="直接箭头连接符 31">
                    <a:extLst>
                      <a:ext uri="{FF2B5EF4-FFF2-40B4-BE49-F238E27FC236}">
                        <a16:creationId xmlns:a16="http://schemas.microsoft.com/office/drawing/2014/main" id="{CFBE9786-2767-43CE-B3AC-F13CFD25E0D3}"/>
                      </a:ext>
                    </a:extLst>
                  </p:cNvPr>
                  <p:cNvCxnSpPr/>
                  <p:nvPr/>
                </p:nvCxnSpPr>
                <p:spPr bwMode="auto">
                  <a:xfrm flipV="1">
                    <a:off x="2339066" y="2100500"/>
                    <a:ext cx="668014" cy="400781"/>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3" name="直接箭头连接符 32">
                    <a:extLst>
                      <a:ext uri="{FF2B5EF4-FFF2-40B4-BE49-F238E27FC236}">
                        <a16:creationId xmlns:a16="http://schemas.microsoft.com/office/drawing/2014/main" id="{713099EC-0FD4-4AA2-A6A8-21C3F4252755}"/>
                      </a:ext>
                    </a:extLst>
                  </p:cNvPr>
                  <p:cNvCxnSpPr/>
                  <p:nvPr/>
                </p:nvCxnSpPr>
                <p:spPr bwMode="auto">
                  <a:xfrm>
                    <a:off x="2339066" y="2636912"/>
                    <a:ext cx="679243" cy="0"/>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直接箭头连接符 33">
                    <a:extLst>
                      <a:ext uri="{FF2B5EF4-FFF2-40B4-BE49-F238E27FC236}">
                        <a16:creationId xmlns:a16="http://schemas.microsoft.com/office/drawing/2014/main" id="{C26384AD-2C56-4AEA-8EF8-A4B8B41E4251}"/>
                      </a:ext>
                    </a:extLst>
                  </p:cNvPr>
                  <p:cNvCxnSpPr/>
                  <p:nvPr/>
                </p:nvCxnSpPr>
                <p:spPr bwMode="auto">
                  <a:xfrm>
                    <a:off x="2327837" y="2780929"/>
                    <a:ext cx="679244" cy="469793"/>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TextBox 39">
                    <a:extLst>
                      <a:ext uri="{FF2B5EF4-FFF2-40B4-BE49-F238E27FC236}">
                        <a16:creationId xmlns:a16="http://schemas.microsoft.com/office/drawing/2014/main" id="{931B694C-2CA4-491E-A4C1-3E4B7B09BD9A}"/>
                      </a:ext>
                    </a:extLst>
                  </p:cNvPr>
                  <p:cNvSpPr txBox="1"/>
                  <p:nvPr/>
                </p:nvSpPr>
                <p:spPr>
                  <a:xfrm>
                    <a:off x="3180300" y="1733153"/>
                    <a:ext cx="1801436" cy="667416"/>
                  </a:xfrm>
                  <a:prstGeom prst="rect">
                    <a:avLst/>
                  </a:prstGeom>
                  <a:noFill/>
                </p:spPr>
                <p:txBody>
                  <a:bodyPr wrap="square" rtlCol="0">
                    <a:spAutoFit/>
                  </a:bodyPr>
                  <a:lstStyle/>
                  <a:p>
                    <a:r>
                      <a:rPr lang="en-US" altLang="zh-CN" b="1" dirty="0">
                        <a:solidFill>
                          <a:srgbClr val="FFFFFF"/>
                        </a:solidFill>
                        <a:latin typeface="+mn-lt"/>
                        <a:ea typeface="+mn-ea"/>
                        <a:cs typeface="+mn-ea"/>
                        <a:sym typeface="+mn-lt"/>
                      </a:rPr>
                      <a:t>Amplicon</a:t>
                    </a:r>
                  </a:p>
                  <a:p>
                    <a:r>
                      <a:rPr lang="en-US" altLang="zh-CN" b="1" dirty="0">
                        <a:solidFill>
                          <a:srgbClr val="FFFFFF"/>
                        </a:solidFill>
                        <a:latin typeface="+mn-lt"/>
                        <a:ea typeface="+mn-ea"/>
                        <a:cs typeface="+mn-ea"/>
                        <a:sym typeface="+mn-lt"/>
                      </a:rPr>
                      <a:t>(16S/18S/ITS)</a:t>
                    </a:r>
                    <a:endParaRPr lang="zh-CN" altLang="en-US" b="1" dirty="0">
                      <a:solidFill>
                        <a:srgbClr val="FFFFFF"/>
                      </a:solidFill>
                      <a:latin typeface="+mn-lt"/>
                      <a:ea typeface="+mn-ea"/>
                      <a:cs typeface="+mn-ea"/>
                      <a:sym typeface="+mn-lt"/>
                    </a:endParaRPr>
                  </a:p>
                </p:txBody>
              </p:sp>
              <p:sp>
                <p:nvSpPr>
                  <p:cNvPr id="36" name="TextBox 41">
                    <a:extLst>
                      <a:ext uri="{FF2B5EF4-FFF2-40B4-BE49-F238E27FC236}">
                        <a16:creationId xmlns:a16="http://schemas.microsoft.com/office/drawing/2014/main" id="{BAEDC497-B157-45FF-9F56-331DAE022DE5}"/>
                      </a:ext>
                    </a:extLst>
                  </p:cNvPr>
                  <p:cNvSpPr txBox="1"/>
                  <p:nvPr/>
                </p:nvSpPr>
                <p:spPr>
                  <a:xfrm>
                    <a:off x="3180303" y="3118943"/>
                    <a:ext cx="1721142" cy="381380"/>
                  </a:xfrm>
                  <a:prstGeom prst="rect">
                    <a:avLst/>
                  </a:prstGeom>
                  <a:noFill/>
                </p:spPr>
                <p:txBody>
                  <a:bodyPr wrap="square" rtlCol="0">
                    <a:spAutoFit/>
                  </a:bodyPr>
                  <a:lstStyle/>
                  <a:p>
                    <a:r>
                      <a:rPr lang="en-US" altLang="zh-CN" b="1" dirty="0" err="1">
                        <a:solidFill>
                          <a:srgbClr val="FFFFFF"/>
                        </a:solidFill>
                        <a:latin typeface="+mn-lt"/>
                        <a:ea typeface="+mn-ea"/>
                        <a:cs typeface="+mn-ea"/>
                        <a:sym typeface="+mn-lt"/>
                      </a:rPr>
                      <a:t>Viromics</a:t>
                    </a:r>
                    <a:endParaRPr lang="zh-CN" altLang="en-US" b="1" dirty="0">
                      <a:solidFill>
                        <a:srgbClr val="FFFFFF"/>
                      </a:solidFill>
                      <a:latin typeface="+mn-lt"/>
                      <a:ea typeface="+mn-ea"/>
                      <a:cs typeface="+mn-ea"/>
                      <a:sym typeface="+mn-lt"/>
                    </a:endParaRPr>
                  </a:p>
                </p:txBody>
              </p:sp>
              <p:cxnSp>
                <p:nvCxnSpPr>
                  <p:cNvPr id="37" name="直接箭头连接符 36">
                    <a:extLst>
                      <a:ext uri="{FF2B5EF4-FFF2-40B4-BE49-F238E27FC236}">
                        <a16:creationId xmlns:a16="http://schemas.microsoft.com/office/drawing/2014/main" id="{1C5A73E8-2F5B-4C54-992F-B80CB51490DB}"/>
                      </a:ext>
                    </a:extLst>
                  </p:cNvPr>
                  <p:cNvCxnSpPr/>
                  <p:nvPr/>
                </p:nvCxnSpPr>
                <p:spPr bwMode="auto">
                  <a:xfrm>
                    <a:off x="2359484" y="3973705"/>
                    <a:ext cx="679243" cy="0"/>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 name="直接箭头连接符 37">
                    <a:extLst>
                      <a:ext uri="{FF2B5EF4-FFF2-40B4-BE49-F238E27FC236}">
                        <a16:creationId xmlns:a16="http://schemas.microsoft.com/office/drawing/2014/main" id="{3ED5018B-3956-4BA0-88F1-F6AEAD0DFB01}"/>
                      </a:ext>
                    </a:extLst>
                  </p:cNvPr>
                  <p:cNvCxnSpPr/>
                  <p:nvPr/>
                </p:nvCxnSpPr>
                <p:spPr bwMode="auto">
                  <a:xfrm>
                    <a:off x="2405256" y="4729806"/>
                    <a:ext cx="679243" cy="0"/>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直接箭头连接符 38">
                    <a:extLst>
                      <a:ext uri="{FF2B5EF4-FFF2-40B4-BE49-F238E27FC236}">
                        <a16:creationId xmlns:a16="http://schemas.microsoft.com/office/drawing/2014/main" id="{9A99204C-0322-49F0-9EB1-171688C5E8D7}"/>
                      </a:ext>
                    </a:extLst>
                  </p:cNvPr>
                  <p:cNvCxnSpPr/>
                  <p:nvPr/>
                </p:nvCxnSpPr>
                <p:spPr bwMode="auto">
                  <a:xfrm>
                    <a:off x="2410508" y="5560051"/>
                    <a:ext cx="679243" cy="0"/>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0" name="TextBox 46">
                    <a:extLst>
                      <a:ext uri="{FF2B5EF4-FFF2-40B4-BE49-F238E27FC236}">
                        <a16:creationId xmlns:a16="http://schemas.microsoft.com/office/drawing/2014/main" id="{85B8EC39-AA65-49D5-8D41-3C74AE3C6B2D}"/>
                      </a:ext>
                    </a:extLst>
                  </p:cNvPr>
                  <p:cNvSpPr txBox="1"/>
                  <p:nvPr/>
                </p:nvSpPr>
                <p:spPr>
                  <a:xfrm>
                    <a:off x="3180303" y="4513782"/>
                    <a:ext cx="1913046" cy="381380"/>
                  </a:xfrm>
                  <a:prstGeom prst="rect">
                    <a:avLst/>
                  </a:prstGeom>
                  <a:noFill/>
                </p:spPr>
                <p:txBody>
                  <a:bodyPr wrap="square" rtlCol="0">
                    <a:spAutoFit/>
                  </a:bodyPr>
                  <a:lstStyle/>
                  <a:p>
                    <a:r>
                      <a:rPr lang="en-US" altLang="zh-CN" b="1" dirty="0" err="1">
                        <a:solidFill>
                          <a:srgbClr val="FFFFFF"/>
                        </a:solidFill>
                        <a:latin typeface="+mn-lt"/>
                        <a:ea typeface="+mn-ea"/>
                        <a:cs typeface="+mn-ea"/>
                        <a:sym typeface="+mn-lt"/>
                      </a:rPr>
                      <a:t>Metaproteomics</a:t>
                    </a:r>
                    <a:endParaRPr lang="zh-CN" altLang="en-US" b="1" dirty="0">
                      <a:solidFill>
                        <a:srgbClr val="FFFFFF"/>
                      </a:solidFill>
                      <a:latin typeface="+mn-lt"/>
                      <a:ea typeface="+mn-ea"/>
                      <a:cs typeface="+mn-ea"/>
                      <a:sym typeface="+mn-lt"/>
                    </a:endParaRPr>
                  </a:p>
                </p:txBody>
              </p:sp>
              <p:sp>
                <p:nvSpPr>
                  <p:cNvPr id="41" name="TextBox 47">
                    <a:extLst>
                      <a:ext uri="{FF2B5EF4-FFF2-40B4-BE49-F238E27FC236}">
                        <a16:creationId xmlns:a16="http://schemas.microsoft.com/office/drawing/2014/main" id="{264E1B78-8699-45E5-A7C3-C73586381315}"/>
                      </a:ext>
                    </a:extLst>
                  </p:cNvPr>
                  <p:cNvSpPr txBox="1"/>
                  <p:nvPr/>
                </p:nvSpPr>
                <p:spPr>
                  <a:xfrm>
                    <a:off x="3175796" y="5365366"/>
                    <a:ext cx="1913045" cy="381380"/>
                  </a:xfrm>
                  <a:prstGeom prst="rect">
                    <a:avLst/>
                  </a:prstGeom>
                  <a:noFill/>
                </p:spPr>
                <p:txBody>
                  <a:bodyPr wrap="square" rtlCol="0">
                    <a:spAutoFit/>
                  </a:bodyPr>
                  <a:lstStyle/>
                  <a:p>
                    <a:r>
                      <a:rPr lang="en-US" altLang="zh-CN" b="1" dirty="0">
                        <a:solidFill>
                          <a:srgbClr val="FFFFFF"/>
                        </a:solidFill>
                        <a:latin typeface="+mn-lt"/>
                        <a:ea typeface="+mn-ea"/>
                        <a:cs typeface="+mn-ea"/>
                        <a:sym typeface="+mn-lt"/>
                      </a:rPr>
                      <a:t>Metabolomics</a:t>
                    </a:r>
                    <a:endParaRPr lang="zh-CN" altLang="en-US" b="1" dirty="0">
                      <a:solidFill>
                        <a:srgbClr val="FFFFFF"/>
                      </a:solidFill>
                      <a:latin typeface="+mn-lt"/>
                      <a:ea typeface="+mn-ea"/>
                      <a:cs typeface="+mn-ea"/>
                      <a:sym typeface="+mn-lt"/>
                    </a:endParaRPr>
                  </a:p>
                </p:txBody>
              </p:sp>
            </p:grpSp>
          </p:grpSp>
        </p:grpSp>
        <p:cxnSp>
          <p:nvCxnSpPr>
            <p:cNvPr id="8" name="直接箭头连接符 7">
              <a:extLst>
                <a:ext uri="{FF2B5EF4-FFF2-40B4-BE49-F238E27FC236}">
                  <a16:creationId xmlns:a16="http://schemas.microsoft.com/office/drawing/2014/main" id="{F96FAAF6-3DFA-45CB-9A37-E7A2EC50B576}"/>
                </a:ext>
              </a:extLst>
            </p:cNvPr>
            <p:cNvCxnSpPr/>
            <p:nvPr/>
          </p:nvCxnSpPr>
          <p:spPr bwMode="auto">
            <a:xfrm flipV="1">
              <a:off x="1666538" y="4028772"/>
              <a:ext cx="785565" cy="388120"/>
            </a:xfrm>
            <a:prstGeom prst="straightConnector1">
              <a:avLst/>
            </a:prstGeom>
            <a:solidFill>
              <a:schemeClr val="accent1"/>
            </a:solidFill>
            <a:ln w="22225" cap="flat" cmpd="sng" algn="ctr">
              <a:solidFill>
                <a:srgbClr val="FFFF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9" name="Picture 344">
              <a:extLst>
                <a:ext uri="{FF2B5EF4-FFF2-40B4-BE49-F238E27FC236}">
                  <a16:creationId xmlns:a16="http://schemas.microsoft.com/office/drawing/2014/main" id="{3F5A0A00-C793-439A-B38C-8BD8D4AC3AC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9507" y="1586117"/>
              <a:ext cx="824619" cy="61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3">
              <a:extLst>
                <a:ext uri="{FF2B5EF4-FFF2-40B4-BE49-F238E27FC236}">
                  <a16:creationId xmlns:a16="http://schemas.microsoft.com/office/drawing/2014/main" id="{812C170C-2629-43B7-9C53-934D0A36615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150" y="1582856"/>
              <a:ext cx="881771" cy="6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2B327A0B-4403-4B1F-AE04-177539C0A4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7751" y="2173275"/>
              <a:ext cx="692987" cy="692987"/>
            </a:xfrm>
            <a:prstGeom prst="rect">
              <a:avLst/>
            </a:prstGeom>
          </p:spPr>
        </p:pic>
        <p:pic>
          <p:nvPicPr>
            <p:cNvPr id="12" name="图片 11">
              <a:extLst>
                <a:ext uri="{FF2B5EF4-FFF2-40B4-BE49-F238E27FC236}">
                  <a16:creationId xmlns:a16="http://schemas.microsoft.com/office/drawing/2014/main" id="{16149BD4-8522-409D-A602-12C665F2D3A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9646"/>
            <a:stretch/>
          </p:blipFill>
          <p:spPr>
            <a:xfrm>
              <a:off x="4864831" y="2912400"/>
              <a:ext cx="1144939" cy="687226"/>
            </a:xfrm>
            <a:prstGeom prst="rect">
              <a:avLst/>
            </a:prstGeom>
          </p:spPr>
        </p:pic>
        <p:pic>
          <p:nvPicPr>
            <p:cNvPr id="13" name="图片 12">
              <a:extLst>
                <a:ext uri="{FF2B5EF4-FFF2-40B4-BE49-F238E27FC236}">
                  <a16:creationId xmlns:a16="http://schemas.microsoft.com/office/drawing/2014/main" id="{EF57C3B5-6128-4D74-8861-E86A45A38F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66253" y="4862046"/>
              <a:ext cx="1104152" cy="704373"/>
            </a:xfrm>
            <a:prstGeom prst="rect">
              <a:avLst/>
            </a:prstGeom>
          </p:spPr>
        </p:pic>
        <p:pic>
          <p:nvPicPr>
            <p:cNvPr id="14" name="图片 13">
              <a:extLst>
                <a:ext uri="{FF2B5EF4-FFF2-40B4-BE49-F238E27FC236}">
                  <a16:creationId xmlns:a16="http://schemas.microsoft.com/office/drawing/2014/main" id="{2CC96547-6448-454D-8E57-7BD7A072B9A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5620" b="7810"/>
            <a:stretch/>
          </p:blipFill>
          <p:spPr>
            <a:xfrm>
              <a:off x="4670119" y="5653737"/>
              <a:ext cx="1426693" cy="853811"/>
            </a:xfrm>
            <a:prstGeom prst="rect">
              <a:avLst/>
            </a:prstGeom>
          </p:spPr>
        </p:pic>
        <p:pic>
          <p:nvPicPr>
            <p:cNvPr id="15" name="图片 14">
              <a:extLst>
                <a:ext uri="{FF2B5EF4-FFF2-40B4-BE49-F238E27FC236}">
                  <a16:creationId xmlns:a16="http://schemas.microsoft.com/office/drawing/2014/main" id="{3C37D40D-2987-4FBA-BD43-3929A43183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79055" y="4245142"/>
              <a:ext cx="982227" cy="545682"/>
            </a:xfrm>
            <a:prstGeom prst="rect">
              <a:avLst/>
            </a:prstGeom>
          </p:spPr>
        </p:pic>
        <p:pic>
          <p:nvPicPr>
            <p:cNvPr id="16" name="图片 15">
              <a:extLst>
                <a:ext uri="{FF2B5EF4-FFF2-40B4-BE49-F238E27FC236}">
                  <a16:creationId xmlns:a16="http://schemas.microsoft.com/office/drawing/2014/main" id="{46207A59-B523-4DC3-956C-B4B6032E226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31259"/>
            <a:stretch/>
          </p:blipFill>
          <p:spPr>
            <a:xfrm>
              <a:off x="5022754" y="3656055"/>
              <a:ext cx="875244" cy="589087"/>
            </a:xfrm>
            <a:prstGeom prst="rect">
              <a:avLst/>
            </a:prstGeom>
          </p:spPr>
        </p:pic>
      </p:grpSp>
      <p:sp>
        <p:nvSpPr>
          <p:cNvPr id="42" name="圆角矩形 7">
            <a:extLst>
              <a:ext uri="{FF2B5EF4-FFF2-40B4-BE49-F238E27FC236}">
                <a16:creationId xmlns:a16="http://schemas.microsoft.com/office/drawing/2014/main" id="{134A5502-2AD1-49B8-B03C-5D26B25C575E}"/>
              </a:ext>
            </a:extLst>
          </p:cNvPr>
          <p:cNvSpPr/>
          <p:nvPr/>
        </p:nvSpPr>
        <p:spPr bwMode="auto">
          <a:xfrm>
            <a:off x="2596540" y="2343605"/>
            <a:ext cx="2426214" cy="2453610"/>
          </a:xfrm>
          <a:prstGeom prst="roundRect">
            <a:avLst/>
          </a:prstGeom>
          <a:noFill/>
          <a:ln w="25400">
            <a:solidFill>
              <a:srgbClr val="C0000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FFFFFF"/>
              </a:solidFill>
              <a:effectLst/>
              <a:cs typeface="+mn-ea"/>
              <a:sym typeface="+mn-lt"/>
            </a:endParaRPr>
          </a:p>
        </p:txBody>
      </p:sp>
    </p:spTree>
    <p:extLst>
      <p:ext uri="{BB962C8B-B14F-4D97-AF65-F5344CB8AC3E}">
        <p14:creationId xmlns:p14="http://schemas.microsoft.com/office/powerpoint/2010/main" val="29539266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06209FCB-610E-48F6-AFE2-976D134989E3}"/>
              </a:ext>
            </a:extLst>
          </p:cNvPr>
          <p:cNvSpPr txBox="1"/>
          <p:nvPr/>
        </p:nvSpPr>
        <p:spPr>
          <a:xfrm>
            <a:off x="1469035" y="683448"/>
            <a:ext cx="8521862" cy="61555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本领域常用测序平台</a:t>
            </a:r>
          </a:p>
        </p:txBody>
      </p:sp>
      <p:sp>
        <p:nvSpPr>
          <p:cNvPr id="20" name="Content Placeholder 2">
            <a:extLst>
              <a:ext uri="{FF2B5EF4-FFF2-40B4-BE49-F238E27FC236}">
                <a16:creationId xmlns:a16="http://schemas.microsoft.com/office/drawing/2014/main" id="{8AAC79E3-6B45-4F08-98C8-F938B03442D1}"/>
              </a:ext>
            </a:extLst>
          </p:cNvPr>
          <p:cNvSpPr txBox="1">
            <a:spLocks/>
          </p:cNvSpPr>
          <p:nvPr/>
        </p:nvSpPr>
        <p:spPr bwMode="auto">
          <a:xfrm>
            <a:off x="2934355" y="3364349"/>
            <a:ext cx="1796536" cy="628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1950" marR="0" indent="-361950" algn="just" defTabSz="685800" rtl="0" eaLnBrk="1" fontAlgn="base" latinLnBrk="0" hangingPunct="1">
              <a:lnSpc>
                <a:spcPct val="110000"/>
              </a:lnSpc>
              <a:spcBef>
                <a:spcPts val="1200"/>
              </a:spcBef>
              <a:spcAft>
                <a:spcPct val="0"/>
              </a:spcAft>
              <a:buClr>
                <a:srgbClr val="0890D0"/>
              </a:buClr>
              <a:buSzPct val="60000"/>
              <a:buFont typeface="Wingdings" panose="05000000000000000000" pitchFamily="2" charset="2"/>
              <a:buChar char="m"/>
              <a:tabLst/>
              <a:defRPr sz="2800" kern="1200" baseline="0">
                <a:solidFill>
                  <a:schemeClr val="accent1"/>
                </a:solidFill>
                <a:latin typeface="Times New Roman" panose="02020603050405020304" pitchFamily="18" charset="0"/>
                <a:ea typeface="仿宋" panose="02010609060101010101" pitchFamily="49" charset="-122"/>
                <a:cs typeface="+mn-cs"/>
              </a:defRPr>
            </a:lvl1pPr>
            <a:lvl2pPr marL="0" marR="0" indent="0" algn="l" defTabSz="685800" rtl="0" eaLnBrk="1" fontAlgn="base" latinLnBrk="0" hangingPunct="1">
              <a:lnSpc>
                <a:spcPct val="120000"/>
              </a:lnSpc>
              <a:spcBef>
                <a:spcPct val="0"/>
              </a:spcBef>
              <a:spcAft>
                <a:spcPts val="1200"/>
              </a:spcAft>
              <a:buClr>
                <a:srgbClr val="70D4D7"/>
              </a:buClr>
              <a:buSzTx/>
              <a:buFont typeface="Arial" panose="020B0604020202020204" pitchFamily="34" charset="0"/>
              <a:buNone/>
              <a:tabLst/>
              <a:defRPr sz="2400" kern="1200" baseline="0">
                <a:solidFill>
                  <a:schemeClr val="tx1"/>
                </a:solidFill>
                <a:latin typeface="Times New Roman" panose="02020603050405020304" pitchFamily="18" charset="0"/>
                <a:ea typeface="仿宋" panose="02010609060101010101" pitchFamily="49" charset="-122"/>
                <a:cs typeface="+mn-cs"/>
              </a:defRPr>
            </a:lvl2pPr>
            <a:lvl3pPr marL="857250" marR="0" indent="-171450" algn="l" defTabSz="685800" rtl="0" eaLnBrk="1" fontAlgn="base" latinLnBrk="0" hangingPunct="1">
              <a:lnSpc>
                <a:spcPct val="90000"/>
              </a:lnSpc>
              <a:spcBef>
                <a:spcPts val="375"/>
              </a:spcBef>
              <a:spcAft>
                <a:spcPct val="0"/>
              </a:spcAft>
              <a:buClrTx/>
              <a:buSzTx/>
              <a:buFont typeface="Arial" panose="020B0604020202020204" pitchFamily="34" charset="0"/>
              <a:buChar char="•"/>
              <a:tabLst/>
              <a:defRPr sz="1500" kern="1200">
                <a:solidFill>
                  <a:schemeClr val="tx1"/>
                </a:solidFill>
                <a:latin typeface="Times New Roman" panose="02020603050405020304" pitchFamily="18" charset="0"/>
                <a:ea typeface="仿宋" panose="02010609060101010101" pitchFamily="49" charset="-122"/>
                <a:cs typeface="+mn-cs"/>
              </a:defRPr>
            </a:lvl3pPr>
            <a:lvl4pPr marL="1200150" marR="0" indent="-171450" algn="l" defTabSz="685800" rtl="0" eaLnBrk="1" fontAlgn="base" latinLnBrk="0" hangingPunct="1">
              <a:lnSpc>
                <a:spcPct val="90000"/>
              </a:lnSpc>
              <a:spcBef>
                <a:spcPts val="375"/>
              </a:spcBef>
              <a:spcAft>
                <a:spcPct val="0"/>
              </a:spcAft>
              <a:buClrTx/>
              <a:buSzTx/>
              <a:buFont typeface="Arial" panose="020B0604020202020204" pitchFamily="34" charset="0"/>
              <a:buChar char="•"/>
              <a:tabLst/>
              <a:defRPr sz="1300" kern="1200">
                <a:solidFill>
                  <a:schemeClr val="tx1"/>
                </a:solidFill>
                <a:latin typeface="Times New Roman" panose="02020603050405020304" pitchFamily="18" charset="0"/>
                <a:ea typeface="仿宋" panose="02010609060101010101" pitchFamily="49" charset="-122"/>
                <a:cs typeface="+mn-cs"/>
              </a:defRPr>
            </a:lvl4pPr>
            <a:lvl5pPr marL="1543050" marR="0" indent="-171450" algn="l" defTabSz="685800" rtl="0" eaLnBrk="1" fontAlgn="base" latinLnBrk="0" hangingPunct="1">
              <a:lnSpc>
                <a:spcPct val="90000"/>
              </a:lnSpc>
              <a:spcBef>
                <a:spcPts val="375"/>
              </a:spcBef>
              <a:spcAft>
                <a:spcPct val="0"/>
              </a:spcAft>
              <a:buClrTx/>
              <a:buSzTx/>
              <a:buFont typeface="Arial" panose="020B0604020202020204" pitchFamily="34" charset="0"/>
              <a:buChar char="•"/>
              <a:tabLst/>
              <a:defRPr sz="1300" kern="120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CA" sz="2400" dirty="0">
                <a:solidFill>
                  <a:srgbClr val="FFFFFF"/>
                </a:solidFill>
                <a:latin typeface="+mn-lt"/>
                <a:ea typeface="+mn-ea"/>
                <a:cs typeface="+mn-ea"/>
                <a:sym typeface="+mn-lt"/>
              </a:rPr>
              <a:t>Sanger</a:t>
            </a:r>
          </a:p>
        </p:txBody>
      </p:sp>
      <p:pic>
        <p:nvPicPr>
          <p:cNvPr id="21" name="Picture 2" descr="http://vantage.vanderbilt.edu/files/5913/5550/3011/abi3730full.png">
            <a:extLst>
              <a:ext uri="{FF2B5EF4-FFF2-40B4-BE49-F238E27FC236}">
                <a16:creationId xmlns:a16="http://schemas.microsoft.com/office/drawing/2014/main" id="{E4C10CF7-34A2-4F20-9E26-CB7292CC6C8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80358" y="1386142"/>
            <a:ext cx="3104976" cy="2094207"/>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File:Life Technologies - Ion Proton (TM).jpg">
            <a:extLst>
              <a:ext uri="{FF2B5EF4-FFF2-40B4-BE49-F238E27FC236}">
                <a16:creationId xmlns:a16="http://schemas.microsoft.com/office/drawing/2014/main" id="{17926427-BE66-4584-93E3-971B3D3A928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385334" y="1502141"/>
            <a:ext cx="1957719" cy="1636917"/>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Content Placeholder 2">
            <a:extLst>
              <a:ext uri="{FF2B5EF4-FFF2-40B4-BE49-F238E27FC236}">
                <a16:creationId xmlns:a16="http://schemas.microsoft.com/office/drawing/2014/main" id="{F47E8240-C902-4232-833B-C660BE837A05}"/>
              </a:ext>
            </a:extLst>
          </p:cNvPr>
          <p:cNvSpPr txBox="1">
            <a:spLocks/>
          </p:cNvSpPr>
          <p:nvPr/>
        </p:nvSpPr>
        <p:spPr bwMode="auto">
          <a:xfrm>
            <a:off x="5477255" y="3364349"/>
            <a:ext cx="1796536" cy="62896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a:solidFill>
                  <a:srgbClr val="FFFFFF"/>
                </a:solidFill>
                <a:latin typeface="+mn-lt"/>
                <a:ea typeface="+mn-ea"/>
                <a:cs typeface="+mn-ea"/>
                <a:sym typeface="+mn-lt"/>
              </a:rPr>
              <a:t>Ion Torrent</a:t>
            </a:r>
          </a:p>
        </p:txBody>
      </p:sp>
      <p:pic>
        <p:nvPicPr>
          <p:cNvPr id="24" name="Picture 8">
            <a:extLst>
              <a:ext uri="{FF2B5EF4-FFF2-40B4-BE49-F238E27FC236}">
                <a16:creationId xmlns:a16="http://schemas.microsoft.com/office/drawing/2014/main" id="{ED678E30-79BD-4858-BD81-4681BA8F6120}"/>
              </a:ext>
            </a:extLst>
          </p:cNvPr>
          <p:cNvPicPr>
            <a:picLocks noChangeAspect="1"/>
          </p:cNvPicPr>
          <p:nvPr/>
        </p:nvPicPr>
        <p:blipFill>
          <a:blip r:embed="rId4"/>
          <a:stretch>
            <a:fillRect/>
          </a:stretch>
        </p:blipFill>
        <p:spPr>
          <a:xfrm>
            <a:off x="2132829" y="4043058"/>
            <a:ext cx="2876190" cy="1590476"/>
          </a:xfrm>
          <a:prstGeom prst="rect">
            <a:avLst/>
          </a:prstGeom>
        </p:spPr>
      </p:pic>
      <p:sp>
        <p:nvSpPr>
          <p:cNvPr id="25" name="Content Placeholder 2">
            <a:extLst>
              <a:ext uri="{FF2B5EF4-FFF2-40B4-BE49-F238E27FC236}">
                <a16:creationId xmlns:a16="http://schemas.microsoft.com/office/drawing/2014/main" id="{08A472AB-C9A2-47C1-A393-C088C12E4CA1}"/>
              </a:ext>
            </a:extLst>
          </p:cNvPr>
          <p:cNvSpPr txBox="1">
            <a:spLocks/>
          </p:cNvSpPr>
          <p:nvPr/>
        </p:nvSpPr>
        <p:spPr bwMode="auto">
          <a:xfrm>
            <a:off x="2620738" y="5581411"/>
            <a:ext cx="2110153" cy="62896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a:solidFill>
                  <a:srgbClr val="FFFFFF"/>
                </a:solidFill>
                <a:latin typeface="+mn-lt"/>
                <a:ea typeface="+mn-ea"/>
                <a:cs typeface="+mn-ea"/>
                <a:sym typeface="+mn-lt"/>
              </a:rPr>
              <a:t>Illumina *</a:t>
            </a:r>
            <a:r>
              <a:rPr lang="en-CA" sz="2400" dirty="0" err="1">
                <a:solidFill>
                  <a:srgbClr val="FFFFFF"/>
                </a:solidFill>
                <a:latin typeface="+mn-lt"/>
                <a:ea typeface="+mn-ea"/>
                <a:cs typeface="+mn-ea"/>
                <a:sym typeface="+mn-lt"/>
              </a:rPr>
              <a:t>Seq</a:t>
            </a:r>
            <a:endParaRPr lang="en-CA" sz="2400" dirty="0">
              <a:solidFill>
                <a:srgbClr val="FFFFFF"/>
              </a:solidFill>
              <a:latin typeface="+mn-lt"/>
              <a:ea typeface="+mn-ea"/>
              <a:cs typeface="+mn-ea"/>
              <a:sym typeface="+mn-lt"/>
            </a:endParaRPr>
          </a:p>
        </p:txBody>
      </p:sp>
      <p:pic>
        <p:nvPicPr>
          <p:cNvPr id="26" name="Picture 10" descr="http://upload.wikimedia.org/wikipedia/commons/b/bb/PacBio_RSII.jpg">
            <a:extLst>
              <a:ext uri="{FF2B5EF4-FFF2-40B4-BE49-F238E27FC236}">
                <a16:creationId xmlns:a16="http://schemas.microsoft.com/office/drawing/2014/main" id="{CB731B5E-D42E-414C-BDE8-F70A6FAA2DD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77255" y="3969114"/>
            <a:ext cx="1968377" cy="1738364"/>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Content Placeholder 2">
            <a:extLst>
              <a:ext uri="{FF2B5EF4-FFF2-40B4-BE49-F238E27FC236}">
                <a16:creationId xmlns:a16="http://schemas.microsoft.com/office/drawing/2014/main" id="{77F3D1E6-CBCB-4670-933E-A1D1B10F5C00}"/>
              </a:ext>
            </a:extLst>
          </p:cNvPr>
          <p:cNvSpPr txBox="1">
            <a:spLocks/>
          </p:cNvSpPr>
          <p:nvPr/>
        </p:nvSpPr>
        <p:spPr bwMode="auto">
          <a:xfrm>
            <a:off x="5103125" y="5739964"/>
            <a:ext cx="2872119" cy="62896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a:solidFill>
                  <a:srgbClr val="FFFFFF"/>
                </a:solidFill>
                <a:latin typeface="+mn-lt"/>
                <a:ea typeface="+mn-ea"/>
                <a:cs typeface="+mn-ea"/>
                <a:sym typeface="+mn-lt"/>
              </a:rPr>
              <a:t>Pacific Biosciences</a:t>
            </a:r>
          </a:p>
        </p:txBody>
      </p:sp>
      <p:pic>
        <p:nvPicPr>
          <p:cNvPr id="28" name="Picture 4" descr="http://thehightechsociety.com/wp-content/uploads/2013/03/MinION_66-Nanopore-Technologies.jpg">
            <a:extLst>
              <a:ext uri="{FF2B5EF4-FFF2-40B4-BE49-F238E27FC236}">
                <a16:creationId xmlns:a16="http://schemas.microsoft.com/office/drawing/2014/main" id="{C5A1AEDD-E25A-4498-BA30-2A35D192E78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237749" y="4011720"/>
            <a:ext cx="1938177" cy="1653151"/>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Content Placeholder 2">
            <a:extLst>
              <a:ext uri="{FF2B5EF4-FFF2-40B4-BE49-F238E27FC236}">
                <a16:creationId xmlns:a16="http://schemas.microsoft.com/office/drawing/2014/main" id="{D91FE949-C451-473D-8025-FA0703CD89AE}"/>
              </a:ext>
            </a:extLst>
          </p:cNvPr>
          <p:cNvSpPr txBox="1">
            <a:spLocks/>
          </p:cNvSpPr>
          <p:nvPr/>
        </p:nvSpPr>
        <p:spPr bwMode="auto">
          <a:xfrm>
            <a:off x="8379390" y="5739964"/>
            <a:ext cx="1691996" cy="62896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err="1">
                <a:solidFill>
                  <a:srgbClr val="FFFFFF"/>
                </a:solidFill>
                <a:latin typeface="+mn-lt"/>
                <a:ea typeface="+mn-ea"/>
                <a:cs typeface="+mn-ea"/>
                <a:sym typeface="+mn-lt"/>
              </a:rPr>
              <a:t>Nanopore</a:t>
            </a:r>
            <a:endParaRPr lang="en-CA" sz="2400" dirty="0">
              <a:solidFill>
                <a:srgbClr val="FFFFFF"/>
              </a:solidFill>
              <a:latin typeface="+mn-lt"/>
              <a:ea typeface="+mn-ea"/>
              <a:cs typeface="+mn-ea"/>
              <a:sym typeface="+mn-lt"/>
            </a:endParaRPr>
          </a:p>
        </p:txBody>
      </p:sp>
      <p:sp>
        <p:nvSpPr>
          <p:cNvPr id="30" name="Content Placeholder 2">
            <a:extLst>
              <a:ext uri="{FF2B5EF4-FFF2-40B4-BE49-F238E27FC236}">
                <a16:creationId xmlns:a16="http://schemas.microsoft.com/office/drawing/2014/main" id="{8A9075AB-17DD-4804-BF76-C30ED9ECB6EC}"/>
              </a:ext>
            </a:extLst>
          </p:cNvPr>
          <p:cNvSpPr txBox="1">
            <a:spLocks/>
          </p:cNvSpPr>
          <p:nvPr/>
        </p:nvSpPr>
        <p:spPr bwMode="auto">
          <a:xfrm>
            <a:off x="8308569" y="3338257"/>
            <a:ext cx="1796535" cy="47172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a:solidFill>
                  <a:srgbClr val="FFFFFF"/>
                </a:solidFill>
                <a:latin typeface="+mn-lt"/>
                <a:ea typeface="+mn-ea"/>
                <a:cs typeface="+mn-ea"/>
                <a:sym typeface="+mn-lt"/>
              </a:rPr>
              <a:t>BGISEQ</a:t>
            </a:r>
          </a:p>
        </p:txBody>
      </p:sp>
      <p:pic>
        <p:nvPicPr>
          <p:cNvPr id="31" name="Picture 2" descr="https://timgsa.baidu.com/timg?image&amp;quality=80&amp;size=b9999_10000&amp;sec=1543164686492&amp;di=a14f056ef37680efd8c01e0ece428460&amp;imgtype=0&amp;src=http%3A%2F%2Fspider.nosdn.127.net%2F56db573c29d231add874076bcab501d4.jpeg">
            <a:extLst>
              <a:ext uri="{FF2B5EF4-FFF2-40B4-BE49-F238E27FC236}">
                <a16:creationId xmlns:a16="http://schemas.microsoft.com/office/drawing/2014/main" id="{BE71AFCF-77AC-4EED-8158-3754CDCC0D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9259" y="1478808"/>
            <a:ext cx="2210280" cy="1657710"/>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B422C587-97B6-46F2-B896-2C0CBE19F5B9}"/>
              </a:ext>
            </a:extLst>
          </p:cNvPr>
          <p:cNvSpPr/>
          <p:nvPr/>
        </p:nvSpPr>
        <p:spPr bwMode="gray">
          <a:xfrm>
            <a:off x="2406791" y="1418421"/>
            <a:ext cx="2806701" cy="2476519"/>
          </a:xfrm>
          <a:prstGeom prst="rect">
            <a:avLst/>
          </a:prstGeom>
          <a:noFill/>
          <a:ln w="19050">
            <a:solidFill>
              <a:srgbClr val="FF0000"/>
            </a:solidFill>
          </a:ln>
          <a:effectLst/>
        </p:spPr>
        <p:txBody>
          <a:bodyPr wrap="none" rtlCol="0" anchor="ctr"/>
          <a:lstStyle/>
          <a:p>
            <a:pPr algn="ctr"/>
            <a:endParaRPr lang="zh-CN" altLang="en-US">
              <a:latin typeface="+mn-lt"/>
              <a:ea typeface="+mn-ea"/>
              <a:cs typeface="+mn-ea"/>
              <a:sym typeface="+mn-lt"/>
            </a:endParaRPr>
          </a:p>
        </p:txBody>
      </p:sp>
      <p:sp>
        <p:nvSpPr>
          <p:cNvPr id="33" name="文本框 32">
            <a:extLst>
              <a:ext uri="{FF2B5EF4-FFF2-40B4-BE49-F238E27FC236}">
                <a16:creationId xmlns:a16="http://schemas.microsoft.com/office/drawing/2014/main" id="{785FCC03-FA5E-46C8-B5FC-B02BB5C4A302}"/>
              </a:ext>
            </a:extLst>
          </p:cNvPr>
          <p:cNvSpPr txBox="1"/>
          <p:nvPr/>
        </p:nvSpPr>
        <p:spPr>
          <a:xfrm>
            <a:off x="1543030" y="2241181"/>
            <a:ext cx="898861" cy="830997"/>
          </a:xfrm>
          <a:prstGeom prst="rect">
            <a:avLst/>
          </a:prstGeom>
          <a:noFill/>
        </p:spPr>
        <p:txBody>
          <a:bodyPr wrap="square" rtlCol="0">
            <a:spAutoFit/>
          </a:bodyPr>
          <a:lstStyle/>
          <a:p>
            <a:r>
              <a:rPr lang="zh-CN" altLang="en-US" sz="2400" dirty="0">
                <a:solidFill>
                  <a:srgbClr val="FF0101"/>
                </a:solidFill>
                <a:latin typeface="+mn-lt"/>
                <a:ea typeface="+mn-ea"/>
                <a:cs typeface="+mn-ea"/>
                <a:sym typeface="+mn-lt"/>
              </a:rPr>
              <a:t>一代</a:t>
            </a:r>
            <a:endParaRPr lang="en-US" altLang="zh-CN" sz="2400" dirty="0">
              <a:solidFill>
                <a:srgbClr val="FF0101"/>
              </a:solidFill>
              <a:latin typeface="+mn-lt"/>
              <a:ea typeface="+mn-ea"/>
              <a:cs typeface="+mn-ea"/>
              <a:sym typeface="+mn-lt"/>
            </a:endParaRPr>
          </a:p>
          <a:p>
            <a:r>
              <a:rPr lang="zh-CN" altLang="en-US" sz="2400" dirty="0">
                <a:solidFill>
                  <a:srgbClr val="FF0101"/>
                </a:solidFill>
                <a:latin typeface="+mn-lt"/>
                <a:ea typeface="+mn-ea"/>
                <a:cs typeface="+mn-ea"/>
                <a:sym typeface="+mn-lt"/>
              </a:rPr>
              <a:t>测序</a:t>
            </a:r>
          </a:p>
        </p:txBody>
      </p:sp>
      <p:sp>
        <p:nvSpPr>
          <p:cNvPr id="34" name="矩形 33">
            <a:extLst>
              <a:ext uri="{FF2B5EF4-FFF2-40B4-BE49-F238E27FC236}">
                <a16:creationId xmlns:a16="http://schemas.microsoft.com/office/drawing/2014/main" id="{80507175-72B2-4171-8E7F-F11BE283F1C5}"/>
              </a:ext>
            </a:extLst>
          </p:cNvPr>
          <p:cNvSpPr/>
          <p:nvPr/>
        </p:nvSpPr>
        <p:spPr bwMode="gray">
          <a:xfrm>
            <a:off x="5135037" y="3969114"/>
            <a:ext cx="5064502" cy="2283814"/>
          </a:xfrm>
          <a:prstGeom prst="rect">
            <a:avLst/>
          </a:prstGeom>
          <a:noFill/>
          <a:ln w="19050">
            <a:solidFill>
              <a:srgbClr val="7030A0"/>
            </a:solidFill>
          </a:ln>
          <a:effectLst/>
        </p:spPr>
        <p:txBody>
          <a:bodyPr wrap="none" rtlCol="0" anchor="ctr"/>
          <a:lstStyle/>
          <a:p>
            <a:pPr algn="ctr"/>
            <a:endParaRPr lang="zh-CN" altLang="en-US">
              <a:latin typeface="+mn-lt"/>
              <a:ea typeface="+mn-ea"/>
              <a:cs typeface="+mn-ea"/>
              <a:sym typeface="+mn-lt"/>
            </a:endParaRPr>
          </a:p>
        </p:txBody>
      </p:sp>
      <p:sp>
        <p:nvSpPr>
          <p:cNvPr id="35" name="文本框 34">
            <a:extLst>
              <a:ext uri="{FF2B5EF4-FFF2-40B4-BE49-F238E27FC236}">
                <a16:creationId xmlns:a16="http://schemas.microsoft.com/office/drawing/2014/main" id="{71C16B18-1A86-4C5F-B277-7B8038BA273F}"/>
              </a:ext>
            </a:extLst>
          </p:cNvPr>
          <p:cNvSpPr txBox="1"/>
          <p:nvPr/>
        </p:nvSpPr>
        <p:spPr>
          <a:xfrm>
            <a:off x="10211561" y="4777733"/>
            <a:ext cx="817713" cy="830997"/>
          </a:xfrm>
          <a:prstGeom prst="rect">
            <a:avLst/>
          </a:prstGeom>
          <a:noFill/>
        </p:spPr>
        <p:txBody>
          <a:bodyPr wrap="square" rtlCol="0">
            <a:spAutoFit/>
          </a:bodyPr>
          <a:lstStyle/>
          <a:p>
            <a:r>
              <a:rPr lang="zh-CN" altLang="en-US" sz="2400">
                <a:solidFill>
                  <a:srgbClr val="7030A0"/>
                </a:solidFill>
                <a:latin typeface="+mn-lt"/>
                <a:ea typeface="+mn-ea"/>
                <a:cs typeface="+mn-ea"/>
                <a:sym typeface="+mn-lt"/>
              </a:rPr>
              <a:t>三代测序</a:t>
            </a:r>
          </a:p>
        </p:txBody>
      </p:sp>
    </p:spTree>
    <p:extLst>
      <p:ext uri="{BB962C8B-B14F-4D97-AF65-F5344CB8AC3E}">
        <p14:creationId xmlns:p14="http://schemas.microsoft.com/office/powerpoint/2010/main" val="390144207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9863BD9B-1877-4573-A0A0-5CAC02FB3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404468"/>
            <a:ext cx="1689628" cy="1689628"/>
          </a:xfrm>
          <a:prstGeom prst="rect">
            <a:avLst/>
          </a:prstGeom>
        </p:spPr>
      </p:pic>
      <p:sp>
        <p:nvSpPr>
          <p:cNvPr id="34" name="TextBox 45">
            <a:extLst>
              <a:ext uri="{FF2B5EF4-FFF2-40B4-BE49-F238E27FC236}">
                <a16:creationId xmlns:a16="http://schemas.microsoft.com/office/drawing/2014/main" id="{3483A8D1-CC3E-41D5-99FD-2BFABA50AFB0}"/>
              </a:ext>
            </a:extLst>
          </p:cNvPr>
          <p:cNvSpPr txBox="1"/>
          <p:nvPr/>
        </p:nvSpPr>
        <p:spPr>
          <a:xfrm>
            <a:off x="8959416" y="2039296"/>
            <a:ext cx="1404552" cy="523220"/>
          </a:xfrm>
          <a:prstGeom prst="rect">
            <a:avLst/>
          </a:prstGeom>
          <a:noFill/>
        </p:spPr>
        <p:txBody>
          <a:bodyPr wrap="none" rtlCol="0">
            <a:spAutoFit/>
          </a:bodyPr>
          <a:lstStyle/>
          <a:p>
            <a:r>
              <a:rPr lang="en-US" altLang="zh-CN" sz="1600" dirty="0">
                <a:solidFill>
                  <a:srgbClr val="0070C0"/>
                </a:solidFill>
                <a:latin typeface="+mn-lt"/>
                <a:ea typeface="+mn-ea"/>
                <a:cs typeface="+mn-ea"/>
                <a:sym typeface="+mn-lt"/>
              </a:rPr>
              <a:t>Robert Edgar</a:t>
            </a:r>
          </a:p>
          <a:p>
            <a:r>
              <a:rPr lang="en-CA" sz="1200" dirty="0">
                <a:solidFill>
                  <a:srgbClr val="0070C0"/>
                </a:solidFill>
                <a:latin typeface="+mn-lt"/>
                <a:ea typeface="+mn-ea"/>
                <a:cs typeface="+mn-ea"/>
                <a:sym typeface="+mn-lt"/>
              </a:rPr>
              <a:t>www.drive5.com</a:t>
            </a:r>
          </a:p>
        </p:txBody>
      </p:sp>
      <p:grpSp>
        <p:nvGrpSpPr>
          <p:cNvPr id="4" name="组合 3">
            <a:extLst>
              <a:ext uri="{FF2B5EF4-FFF2-40B4-BE49-F238E27FC236}">
                <a16:creationId xmlns:a16="http://schemas.microsoft.com/office/drawing/2014/main" id="{7C35F344-1E56-4BC5-83A5-FA5525AB3319}"/>
              </a:ext>
            </a:extLst>
          </p:cNvPr>
          <p:cNvGrpSpPr/>
          <p:nvPr/>
        </p:nvGrpSpPr>
        <p:grpSpPr>
          <a:xfrm>
            <a:off x="1901347" y="1424149"/>
            <a:ext cx="9111432" cy="5362414"/>
            <a:chOff x="1669396" y="1360562"/>
            <a:chExt cx="7626850" cy="4488681"/>
          </a:xfrm>
        </p:grpSpPr>
        <p:sp>
          <p:nvSpPr>
            <p:cNvPr id="5" name="Right Arrow 4">
              <a:extLst>
                <a:ext uri="{FF2B5EF4-FFF2-40B4-BE49-F238E27FC236}">
                  <a16:creationId xmlns:a16="http://schemas.microsoft.com/office/drawing/2014/main" id="{DB4F40F5-7643-4A0F-912F-2063FE27D5D6}"/>
                </a:ext>
              </a:extLst>
            </p:cNvPr>
            <p:cNvSpPr/>
            <p:nvPr/>
          </p:nvSpPr>
          <p:spPr>
            <a:xfrm>
              <a:off x="2002980" y="4806255"/>
              <a:ext cx="5400000" cy="104298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cs typeface="+mn-ea"/>
                  <a:sym typeface="+mn-lt"/>
                </a:rPr>
                <a:t>2009-2019</a:t>
              </a:r>
              <a:endParaRPr lang="en-CA" sz="1600" dirty="0">
                <a:cs typeface="+mn-ea"/>
                <a:sym typeface="+mn-lt"/>
              </a:endParaRPr>
            </a:p>
          </p:txBody>
        </p:sp>
        <p:cxnSp>
          <p:nvCxnSpPr>
            <p:cNvPr id="6" name="Straight Connector 6">
              <a:extLst>
                <a:ext uri="{FF2B5EF4-FFF2-40B4-BE49-F238E27FC236}">
                  <a16:creationId xmlns:a16="http://schemas.microsoft.com/office/drawing/2014/main" id="{1BBC4EBF-0D5C-4424-8ABC-4CC08BF859C1}"/>
                </a:ext>
              </a:extLst>
            </p:cNvPr>
            <p:cNvCxnSpPr/>
            <p:nvPr/>
          </p:nvCxnSpPr>
          <p:spPr>
            <a:xfrm flipH="1">
              <a:off x="3680091" y="4668156"/>
              <a:ext cx="1937190" cy="4071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26">
              <a:extLst>
                <a:ext uri="{FF2B5EF4-FFF2-40B4-BE49-F238E27FC236}">
                  <a16:creationId xmlns:a16="http://schemas.microsoft.com/office/drawing/2014/main" id="{A0A291EE-2D76-422F-B6E5-92B0CD2BC9E7}"/>
                </a:ext>
              </a:extLst>
            </p:cNvPr>
            <p:cNvSpPr txBox="1"/>
            <p:nvPr/>
          </p:nvSpPr>
          <p:spPr>
            <a:xfrm rot="18900000">
              <a:off x="5143703" y="3558786"/>
              <a:ext cx="2835525" cy="283391"/>
            </a:xfrm>
            <a:prstGeom prst="rect">
              <a:avLst/>
            </a:prstGeom>
            <a:noFill/>
          </p:spPr>
          <p:txBody>
            <a:bodyPr wrap="none" rtlCol="0">
              <a:spAutoFit/>
            </a:bodyPr>
            <a:lstStyle/>
            <a:p>
              <a:r>
                <a:rPr lang="en-CA" sz="1600" dirty="0">
                  <a:solidFill>
                    <a:schemeClr val="accent1"/>
                  </a:solidFill>
                  <a:latin typeface="+mn-lt"/>
                  <a:ea typeface="+mn-ea"/>
                  <a:cs typeface="+mn-ea"/>
                  <a:sym typeface="+mn-lt"/>
                </a:rPr>
                <a:t>201</a:t>
              </a:r>
              <a:r>
                <a:rPr lang="en-US" altLang="zh-CN" sz="1600" dirty="0">
                  <a:solidFill>
                    <a:schemeClr val="accent1"/>
                  </a:solidFill>
                  <a:latin typeface="+mn-lt"/>
                  <a:ea typeface="+mn-ea"/>
                  <a:cs typeface="+mn-ea"/>
                  <a:sym typeface="+mn-lt"/>
                </a:rPr>
                <a:t>5</a:t>
              </a:r>
              <a:r>
                <a:rPr lang="en-CA" sz="1600" dirty="0">
                  <a:solidFill>
                    <a:schemeClr val="accent1"/>
                  </a:solidFill>
                  <a:latin typeface="+mn-lt"/>
                  <a:ea typeface="+mn-ea"/>
                  <a:cs typeface="+mn-ea"/>
                  <a:sym typeface="+mn-lt"/>
                </a:rPr>
                <a:t>: </a:t>
              </a:r>
              <a:r>
                <a:rPr lang="en-US" altLang="zh-CN" sz="1600" dirty="0">
                  <a:solidFill>
                    <a:schemeClr val="accent1"/>
                  </a:solidFill>
                  <a:latin typeface="+mn-lt"/>
                  <a:ea typeface="+mn-ea"/>
                  <a:cs typeface="+mn-ea"/>
                  <a:sym typeface="+mn-lt"/>
                </a:rPr>
                <a:t>UNOISE</a:t>
              </a:r>
              <a:r>
                <a:rPr lang="zh-CN" altLang="en-US" sz="1600" dirty="0">
                  <a:solidFill>
                    <a:schemeClr val="accent1"/>
                  </a:solidFill>
                  <a:latin typeface="+mn-lt"/>
                  <a:ea typeface="+mn-ea"/>
                  <a:cs typeface="+mn-ea"/>
                  <a:sym typeface="+mn-lt"/>
                </a:rPr>
                <a:t>测序错误过滤和校正</a:t>
              </a:r>
              <a:endParaRPr lang="en-CA" sz="1600" dirty="0">
                <a:solidFill>
                  <a:schemeClr val="accent1"/>
                </a:solidFill>
                <a:latin typeface="+mn-lt"/>
                <a:ea typeface="+mn-ea"/>
                <a:cs typeface="+mn-ea"/>
                <a:sym typeface="+mn-lt"/>
              </a:endParaRPr>
            </a:p>
          </p:txBody>
        </p:sp>
        <p:cxnSp>
          <p:nvCxnSpPr>
            <p:cNvPr id="10" name="Straight Connector 24">
              <a:extLst>
                <a:ext uri="{FF2B5EF4-FFF2-40B4-BE49-F238E27FC236}">
                  <a16:creationId xmlns:a16="http://schemas.microsoft.com/office/drawing/2014/main" id="{D9B2DA60-5D6A-44F0-AF34-37F33E3DD27B}"/>
                </a:ext>
              </a:extLst>
            </p:cNvPr>
            <p:cNvCxnSpPr>
              <a:stCxn id="11" idx="1"/>
            </p:cNvCxnSpPr>
            <p:nvPr/>
          </p:nvCxnSpPr>
          <p:spPr>
            <a:xfrm flipH="1">
              <a:off x="2865989" y="4544299"/>
              <a:ext cx="1477203" cy="5226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25">
              <a:extLst>
                <a:ext uri="{FF2B5EF4-FFF2-40B4-BE49-F238E27FC236}">
                  <a16:creationId xmlns:a16="http://schemas.microsoft.com/office/drawing/2014/main" id="{4A6E3E66-92CB-47B6-B145-2BF0E0DACBAE}"/>
                </a:ext>
              </a:extLst>
            </p:cNvPr>
            <p:cNvSpPr txBox="1"/>
            <p:nvPr/>
          </p:nvSpPr>
          <p:spPr>
            <a:xfrm rot="18900000">
              <a:off x="4020790" y="3624259"/>
              <a:ext cx="2201490" cy="283391"/>
            </a:xfrm>
            <a:prstGeom prst="rect">
              <a:avLst/>
            </a:prstGeom>
            <a:noFill/>
          </p:spPr>
          <p:txBody>
            <a:bodyPr wrap="none" rtlCol="0">
              <a:spAutoFit/>
            </a:bodyPr>
            <a:lstStyle/>
            <a:p>
              <a:r>
                <a:rPr lang="en-US" altLang="zh-CN" sz="1600" dirty="0">
                  <a:solidFill>
                    <a:schemeClr val="accent1"/>
                  </a:solidFill>
                  <a:latin typeface="+mn-lt"/>
                  <a:ea typeface="+mn-ea"/>
                  <a:cs typeface="+mn-ea"/>
                  <a:sym typeface="+mn-lt"/>
                </a:rPr>
                <a:t>2011: UCHIME</a:t>
              </a:r>
              <a:r>
                <a:rPr lang="zh-CN" altLang="en-US" sz="1600" dirty="0">
                  <a:solidFill>
                    <a:schemeClr val="accent1"/>
                  </a:solidFill>
                  <a:latin typeface="+mn-lt"/>
                  <a:ea typeface="+mn-ea"/>
                  <a:cs typeface="+mn-ea"/>
                  <a:sym typeface="+mn-lt"/>
                </a:rPr>
                <a:t>嵌合体检测</a:t>
              </a:r>
              <a:endParaRPr lang="en-CA" sz="1600" dirty="0">
                <a:solidFill>
                  <a:schemeClr val="accent1"/>
                </a:solidFill>
                <a:latin typeface="+mn-lt"/>
                <a:ea typeface="+mn-ea"/>
                <a:cs typeface="+mn-ea"/>
                <a:sym typeface="+mn-lt"/>
              </a:endParaRPr>
            </a:p>
          </p:txBody>
        </p:sp>
        <p:cxnSp>
          <p:nvCxnSpPr>
            <p:cNvPr id="12" name="Straight Connector 27">
              <a:extLst>
                <a:ext uri="{FF2B5EF4-FFF2-40B4-BE49-F238E27FC236}">
                  <a16:creationId xmlns:a16="http://schemas.microsoft.com/office/drawing/2014/main" id="{ED5E0149-F557-4192-AF2D-0BE0AE81D689}"/>
                </a:ext>
              </a:extLst>
            </p:cNvPr>
            <p:cNvCxnSpPr>
              <a:stCxn id="13" idx="1"/>
            </p:cNvCxnSpPr>
            <p:nvPr/>
          </p:nvCxnSpPr>
          <p:spPr>
            <a:xfrm flipH="1">
              <a:off x="2472777" y="4505364"/>
              <a:ext cx="882072" cy="5509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28">
              <a:extLst>
                <a:ext uri="{FF2B5EF4-FFF2-40B4-BE49-F238E27FC236}">
                  <a16:creationId xmlns:a16="http://schemas.microsoft.com/office/drawing/2014/main" id="{BE140357-2518-48E7-A789-75ECBBED1FE9}"/>
                </a:ext>
              </a:extLst>
            </p:cNvPr>
            <p:cNvSpPr txBox="1"/>
            <p:nvPr/>
          </p:nvSpPr>
          <p:spPr>
            <a:xfrm rot="18900000">
              <a:off x="3134630" y="3832014"/>
              <a:ext cx="1503747" cy="283391"/>
            </a:xfrm>
            <a:prstGeom prst="rect">
              <a:avLst/>
            </a:prstGeom>
            <a:noFill/>
          </p:spPr>
          <p:txBody>
            <a:bodyPr wrap="none" rtlCol="0">
              <a:spAutoFit/>
            </a:bodyPr>
            <a:lstStyle/>
            <a:p>
              <a:r>
                <a:rPr lang="en-CA" altLang="zh-CN" sz="1600" dirty="0">
                  <a:solidFill>
                    <a:schemeClr val="accent1"/>
                  </a:solidFill>
                  <a:latin typeface="+mn-lt"/>
                  <a:ea typeface="+mn-ea"/>
                  <a:cs typeface="+mn-ea"/>
                  <a:sym typeface="+mn-lt"/>
                </a:rPr>
                <a:t>201</a:t>
              </a:r>
              <a:r>
                <a:rPr lang="en-US" altLang="zh-CN" sz="1600" dirty="0">
                  <a:solidFill>
                    <a:schemeClr val="accent1"/>
                  </a:solidFill>
                  <a:latin typeface="+mn-lt"/>
                  <a:ea typeface="+mn-ea"/>
                  <a:cs typeface="+mn-ea"/>
                  <a:sym typeface="+mn-lt"/>
                </a:rPr>
                <a:t>0</a:t>
              </a:r>
              <a:r>
                <a:rPr lang="en-CA" altLang="zh-CN" sz="1600" dirty="0">
                  <a:solidFill>
                    <a:schemeClr val="accent1"/>
                  </a:solidFill>
                  <a:latin typeface="+mn-lt"/>
                  <a:ea typeface="+mn-ea"/>
                  <a:cs typeface="+mn-ea"/>
                  <a:sym typeface="+mn-lt"/>
                </a:rPr>
                <a:t>:  USEARCH</a:t>
              </a:r>
            </a:p>
          </p:txBody>
        </p:sp>
        <p:cxnSp>
          <p:nvCxnSpPr>
            <p:cNvPr id="14" name="Straight Connector 29">
              <a:extLst>
                <a:ext uri="{FF2B5EF4-FFF2-40B4-BE49-F238E27FC236}">
                  <a16:creationId xmlns:a16="http://schemas.microsoft.com/office/drawing/2014/main" id="{22778F6B-746B-4C79-8E35-C3D71766B06B}"/>
                </a:ext>
              </a:extLst>
            </p:cNvPr>
            <p:cNvCxnSpPr>
              <a:cxnSpLocks/>
              <a:stCxn id="15" idx="1"/>
            </p:cNvCxnSpPr>
            <p:nvPr/>
          </p:nvCxnSpPr>
          <p:spPr>
            <a:xfrm>
              <a:off x="1942576" y="4542149"/>
              <a:ext cx="314470" cy="53320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30">
              <a:extLst>
                <a:ext uri="{FF2B5EF4-FFF2-40B4-BE49-F238E27FC236}">
                  <a16:creationId xmlns:a16="http://schemas.microsoft.com/office/drawing/2014/main" id="{5419DFF1-1F79-4105-A0D4-449925A25961}"/>
                </a:ext>
              </a:extLst>
            </p:cNvPr>
            <p:cNvSpPr txBox="1"/>
            <p:nvPr/>
          </p:nvSpPr>
          <p:spPr>
            <a:xfrm rot="18900000">
              <a:off x="1669396" y="3740938"/>
              <a:ext cx="1865392" cy="283391"/>
            </a:xfrm>
            <a:prstGeom prst="rect">
              <a:avLst/>
            </a:prstGeom>
            <a:noFill/>
          </p:spPr>
          <p:txBody>
            <a:bodyPr wrap="none" rtlCol="0">
              <a:spAutoFit/>
            </a:bodyPr>
            <a:lstStyle/>
            <a:p>
              <a:r>
                <a:rPr lang="en-CA" sz="1600" dirty="0">
                  <a:solidFill>
                    <a:srgbClr val="FF0000"/>
                  </a:solidFill>
                  <a:latin typeface="+mn-lt"/>
                  <a:ea typeface="+mn-ea"/>
                  <a:cs typeface="+mn-ea"/>
                  <a:sym typeface="+mn-lt"/>
                </a:rPr>
                <a:t>20</a:t>
              </a:r>
              <a:r>
                <a:rPr lang="en-US" altLang="zh-CN" sz="1600" dirty="0">
                  <a:solidFill>
                    <a:srgbClr val="FF0000"/>
                  </a:solidFill>
                  <a:latin typeface="+mn-lt"/>
                  <a:ea typeface="+mn-ea"/>
                  <a:cs typeface="+mn-ea"/>
                  <a:sym typeface="+mn-lt"/>
                </a:rPr>
                <a:t>09</a:t>
              </a:r>
              <a:r>
                <a:rPr lang="en-CA" sz="1600" dirty="0">
                  <a:solidFill>
                    <a:srgbClr val="FF0000"/>
                  </a:solidFill>
                  <a:latin typeface="+mn-lt"/>
                  <a:ea typeface="+mn-ea"/>
                  <a:cs typeface="+mn-ea"/>
                  <a:sym typeface="+mn-lt"/>
                </a:rPr>
                <a:t>: </a:t>
              </a:r>
              <a:r>
                <a:rPr lang="en-US" altLang="zh-CN" sz="1600" dirty="0">
                  <a:solidFill>
                    <a:srgbClr val="FF0000"/>
                  </a:solidFill>
                  <a:latin typeface="+mn-lt"/>
                  <a:ea typeface="+mn-ea"/>
                  <a:cs typeface="+mn-ea"/>
                  <a:sym typeface="+mn-lt"/>
                </a:rPr>
                <a:t>mothur</a:t>
              </a:r>
              <a:r>
                <a:rPr lang="zh-CN" altLang="en-US" sz="1600" dirty="0">
                  <a:solidFill>
                    <a:srgbClr val="FF0000"/>
                  </a:solidFill>
                  <a:latin typeface="+mn-lt"/>
                  <a:ea typeface="+mn-ea"/>
                  <a:cs typeface="+mn-ea"/>
                  <a:sym typeface="+mn-lt"/>
                </a:rPr>
                <a:t> </a:t>
              </a:r>
              <a:r>
                <a:rPr lang="en-US" altLang="zh-CN" sz="1600" dirty="0">
                  <a:solidFill>
                    <a:srgbClr val="FF0000"/>
                  </a:solidFill>
                  <a:latin typeface="+mn-lt"/>
                  <a:ea typeface="+mn-ea"/>
                  <a:cs typeface="+mn-ea"/>
                  <a:sym typeface="+mn-lt"/>
                </a:rPr>
                <a:t>software</a:t>
              </a:r>
              <a:endParaRPr lang="en-CA" sz="1600" dirty="0">
                <a:solidFill>
                  <a:srgbClr val="FF0000"/>
                </a:solidFill>
                <a:latin typeface="+mn-lt"/>
                <a:ea typeface="+mn-ea"/>
                <a:cs typeface="+mn-ea"/>
                <a:sym typeface="+mn-lt"/>
              </a:endParaRPr>
            </a:p>
          </p:txBody>
        </p:sp>
        <p:cxnSp>
          <p:nvCxnSpPr>
            <p:cNvPr id="18" name="Straight Connector 34">
              <a:extLst>
                <a:ext uri="{FF2B5EF4-FFF2-40B4-BE49-F238E27FC236}">
                  <a16:creationId xmlns:a16="http://schemas.microsoft.com/office/drawing/2014/main" id="{DA4C46D8-019B-430E-859B-31B3F6A53FCF}"/>
                </a:ext>
              </a:extLst>
            </p:cNvPr>
            <p:cNvCxnSpPr/>
            <p:nvPr/>
          </p:nvCxnSpPr>
          <p:spPr>
            <a:xfrm flipH="1">
              <a:off x="2682022" y="4541561"/>
              <a:ext cx="1124654" cy="5147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35">
              <a:extLst>
                <a:ext uri="{FF2B5EF4-FFF2-40B4-BE49-F238E27FC236}">
                  <a16:creationId xmlns:a16="http://schemas.microsoft.com/office/drawing/2014/main" id="{C125C6B7-E417-46AE-8190-D2F31FD02C80}"/>
                </a:ext>
              </a:extLst>
            </p:cNvPr>
            <p:cNvSpPr txBox="1"/>
            <p:nvPr/>
          </p:nvSpPr>
          <p:spPr>
            <a:xfrm rot="18900000">
              <a:off x="3414701" y="3644118"/>
              <a:ext cx="2301483" cy="283391"/>
            </a:xfrm>
            <a:prstGeom prst="rect">
              <a:avLst/>
            </a:prstGeom>
            <a:noFill/>
          </p:spPr>
          <p:txBody>
            <a:bodyPr wrap="none" rtlCol="0">
              <a:spAutoFit/>
            </a:bodyPr>
            <a:lstStyle/>
            <a:p>
              <a:r>
                <a:rPr lang="en-CA" altLang="zh-CN" sz="1600" dirty="0">
                  <a:solidFill>
                    <a:srgbClr val="FFFFFF"/>
                  </a:solidFill>
                  <a:latin typeface="+mn-lt"/>
                  <a:ea typeface="+mn-ea"/>
                  <a:cs typeface="+mn-ea"/>
                  <a:sym typeface="+mn-lt"/>
                </a:rPr>
                <a:t>2011: </a:t>
              </a:r>
              <a:r>
                <a:rPr lang="en-US" altLang="zh-CN" sz="1600" dirty="0" err="1">
                  <a:solidFill>
                    <a:srgbClr val="FFFFFF"/>
                  </a:solidFill>
                  <a:latin typeface="+mn-lt"/>
                  <a:ea typeface="+mn-ea"/>
                  <a:cs typeface="+mn-ea"/>
                  <a:sym typeface="+mn-lt"/>
                </a:rPr>
                <a:t>LEfSe</a:t>
              </a:r>
              <a:r>
                <a:rPr lang="zh-CN" altLang="en-US" sz="1600" dirty="0">
                  <a:solidFill>
                    <a:srgbClr val="FFFFFF"/>
                  </a:solidFill>
                  <a:latin typeface="+mn-lt"/>
                  <a:ea typeface="+mn-ea"/>
                  <a:cs typeface="+mn-ea"/>
                  <a:sym typeface="+mn-lt"/>
                </a:rPr>
                <a:t>微生物标记挖掘</a:t>
              </a:r>
              <a:endParaRPr lang="en-CA" altLang="zh-CN" sz="1600" dirty="0">
                <a:solidFill>
                  <a:srgbClr val="FFFFFF"/>
                </a:solidFill>
                <a:latin typeface="+mn-lt"/>
                <a:ea typeface="+mn-ea"/>
                <a:cs typeface="+mn-ea"/>
                <a:sym typeface="+mn-lt"/>
              </a:endParaRPr>
            </a:p>
          </p:txBody>
        </p:sp>
        <p:cxnSp>
          <p:nvCxnSpPr>
            <p:cNvPr id="20" name="Straight Connector 40">
              <a:extLst>
                <a:ext uri="{FF2B5EF4-FFF2-40B4-BE49-F238E27FC236}">
                  <a16:creationId xmlns:a16="http://schemas.microsoft.com/office/drawing/2014/main" id="{FBA5643A-630F-4AE1-B8A1-4698B9620A94}"/>
                </a:ext>
              </a:extLst>
            </p:cNvPr>
            <p:cNvCxnSpPr>
              <a:cxnSpLocks/>
              <a:stCxn id="21" idx="1"/>
            </p:cNvCxnSpPr>
            <p:nvPr/>
          </p:nvCxnSpPr>
          <p:spPr>
            <a:xfrm flipH="1">
              <a:off x="2364114" y="4593975"/>
              <a:ext cx="219271" cy="4653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43">
              <a:extLst>
                <a:ext uri="{FF2B5EF4-FFF2-40B4-BE49-F238E27FC236}">
                  <a16:creationId xmlns:a16="http://schemas.microsoft.com/office/drawing/2014/main" id="{B5C24923-26AB-4AF3-A811-CF2C99D9349C}"/>
                </a:ext>
              </a:extLst>
            </p:cNvPr>
            <p:cNvSpPr txBox="1"/>
            <p:nvPr/>
          </p:nvSpPr>
          <p:spPr>
            <a:xfrm rot="18900000">
              <a:off x="2325925" y="3830716"/>
              <a:ext cx="1758047" cy="283391"/>
            </a:xfrm>
            <a:prstGeom prst="rect">
              <a:avLst/>
            </a:prstGeom>
            <a:noFill/>
          </p:spPr>
          <p:txBody>
            <a:bodyPr wrap="none" rtlCol="0">
              <a:spAutoFit/>
            </a:bodyPr>
            <a:lstStyle/>
            <a:p>
              <a:r>
                <a:rPr lang="en-CA" sz="1600" dirty="0">
                  <a:solidFill>
                    <a:srgbClr val="00B050"/>
                  </a:solidFill>
                  <a:latin typeface="+mn-lt"/>
                  <a:ea typeface="+mn-ea"/>
                  <a:cs typeface="+mn-ea"/>
                  <a:sym typeface="+mn-lt"/>
                </a:rPr>
                <a:t>2010: QIIME pipeline</a:t>
              </a:r>
            </a:p>
          </p:txBody>
        </p:sp>
        <p:pic>
          <p:nvPicPr>
            <p:cNvPr id="22" name="Picture 4" descr="http://evomicsorg.wpengine.netdna-cdn.com/wp-content/uploads/2014/01/Knight-345x239.jpg">
              <a:extLst>
                <a:ext uri="{FF2B5EF4-FFF2-40B4-BE49-F238E27FC236}">
                  <a16:creationId xmlns:a16="http://schemas.microsoft.com/office/drawing/2014/main" id="{BA4A7B64-2BDD-4805-B4FA-A17803E8A93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546661" y="1360562"/>
              <a:ext cx="1545198" cy="139785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23" name="TextBox 45">
              <a:extLst>
                <a:ext uri="{FF2B5EF4-FFF2-40B4-BE49-F238E27FC236}">
                  <a16:creationId xmlns:a16="http://schemas.microsoft.com/office/drawing/2014/main" id="{734AE648-D214-4D28-BB81-758A0DAB34ED}"/>
                </a:ext>
              </a:extLst>
            </p:cNvPr>
            <p:cNvSpPr txBox="1"/>
            <p:nvPr/>
          </p:nvSpPr>
          <p:spPr>
            <a:xfrm>
              <a:off x="3752057" y="2716924"/>
              <a:ext cx="1224005" cy="437968"/>
            </a:xfrm>
            <a:prstGeom prst="rect">
              <a:avLst/>
            </a:prstGeom>
            <a:noFill/>
          </p:spPr>
          <p:txBody>
            <a:bodyPr wrap="none" rtlCol="0">
              <a:spAutoFit/>
            </a:bodyPr>
            <a:lstStyle/>
            <a:p>
              <a:r>
                <a:rPr lang="en-CA" sz="1600" dirty="0">
                  <a:solidFill>
                    <a:srgbClr val="00B050"/>
                  </a:solidFill>
                  <a:latin typeface="+mn-lt"/>
                  <a:ea typeface="+mn-ea"/>
                  <a:cs typeface="+mn-ea"/>
                  <a:sym typeface="+mn-lt"/>
                </a:rPr>
                <a:t>Rob Knight</a:t>
              </a:r>
            </a:p>
            <a:p>
              <a:r>
                <a:rPr lang="en-CA" sz="1200" dirty="0">
                  <a:solidFill>
                    <a:srgbClr val="00B050"/>
                  </a:solidFill>
                  <a:latin typeface="+mn-lt"/>
                  <a:ea typeface="+mn-ea"/>
                  <a:cs typeface="+mn-ea"/>
                  <a:sym typeface="+mn-lt"/>
                </a:rPr>
                <a:t>knightlab.ucsd.edu</a:t>
              </a:r>
            </a:p>
          </p:txBody>
        </p:sp>
        <p:cxnSp>
          <p:nvCxnSpPr>
            <p:cNvPr id="24" name="Straight Connector 47">
              <a:extLst>
                <a:ext uri="{FF2B5EF4-FFF2-40B4-BE49-F238E27FC236}">
                  <a16:creationId xmlns:a16="http://schemas.microsoft.com/office/drawing/2014/main" id="{F0530FF5-B682-431D-8D8E-2BDB794AC786}"/>
                </a:ext>
              </a:extLst>
            </p:cNvPr>
            <p:cNvCxnSpPr/>
            <p:nvPr/>
          </p:nvCxnSpPr>
          <p:spPr>
            <a:xfrm flipH="1">
              <a:off x="3315082" y="4554950"/>
              <a:ext cx="1684652" cy="50133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50">
              <a:extLst>
                <a:ext uri="{FF2B5EF4-FFF2-40B4-BE49-F238E27FC236}">
                  <a16:creationId xmlns:a16="http://schemas.microsoft.com/office/drawing/2014/main" id="{03B47B4F-2150-41ED-8B02-A8DE8B6FAE54}"/>
                </a:ext>
              </a:extLst>
            </p:cNvPr>
            <p:cNvSpPr txBox="1"/>
            <p:nvPr/>
          </p:nvSpPr>
          <p:spPr>
            <a:xfrm rot="18900000">
              <a:off x="4550141" y="3504141"/>
              <a:ext cx="2763711" cy="283391"/>
            </a:xfrm>
            <a:prstGeom prst="rect">
              <a:avLst/>
            </a:prstGeom>
            <a:noFill/>
          </p:spPr>
          <p:txBody>
            <a:bodyPr wrap="none" rtlCol="0">
              <a:spAutoFit/>
            </a:bodyPr>
            <a:lstStyle/>
            <a:p>
              <a:r>
                <a:rPr lang="en-US" altLang="zh-CN" sz="1600" dirty="0">
                  <a:solidFill>
                    <a:schemeClr val="accent1"/>
                  </a:solidFill>
                  <a:latin typeface="+mn-lt"/>
                  <a:ea typeface="+mn-ea"/>
                  <a:cs typeface="+mn-ea"/>
                  <a:sym typeface="+mn-lt"/>
                </a:rPr>
                <a:t>2013: UPARSE </a:t>
              </a:r>
              <a:r>
                <a:rPr lang="zh-CN" altLang="en-US" sz="1600" dirty="0">
                  <a:solidFill>
                    <a:schemeClr val="accent1"/>
                  </a:solidFill>
                  <a:latin typeface="+mn-lt"/>
                  <a:ea typeface="+mn-ea"/>
                  <a:cs typeface="+mn-ea"/>
                  <a:sym typeface="+mn-lt"/>
                </a:rPr>
                <a:t>准确</a:t>
              </a:r>
              <a:r>
                <a:rPr lang="en-US" altLang="zh-CN" sz="1600" dirty="0">
                  <a:solidFill>
                    <a:schemeClr val="accent1"/>
                  </a:solidFill>
                  <a:latin typeface="+mn-lt"/>
                  <a:ea typeface="+mn-ea"/>
                  <a:cs typeface="+mn-ea"/>
                  <a:sym typeface="+mn-lt"/>
                </a:rPr>
                <a:t>OTU</a:t>
              </a:r>
              <a:r>
                <a:rPr lang="zh-CN" altLang="en-US" sz="1600" dirty="0">
                  <a:solidFill>
                    <a:schemeClr val="accent1"/>
                  </a:solidFill>
                  <a:latin typeface="+mn-lt"/>
                  <a:ea typeface="+mn-ea"/>
                  <a:cs typeface="+mn-ea"/>
                  <a:sym typeface="+mn-lt"/>
                </a:rPr>
                <a:t>聚类方法</a:t>
              </a:r>
              <a:endParaRPr lang="en-CA" sz="1600" dirty="0">
                <a:solidFill>
                  <a:schemeClr val="accent1"/>
                </a:solidFill>
                <a:latin typeface="+mn-lt"/>
                <a:ea typeface="+mn-ea"/>
                <a:cs typeface="+mn-ea"/>
                <a:sym typeface="+mn-lt"/>
              </a:endParaRPr>
            </a:p>
          </p:txBody>
        </p:sp>
        <p:cxnSp>
          <p:nvCxnSpPr>
            <p:cNvPr id="26" name="Straight Connector 39">
              <a:extLst>
                <a:ext uri="{FF2B5EF4-FFF2-40B4-BE49-F238E27FC236}">
                  <a16:creationId xmlns:a16="http://schemas.microsoft.com/office/drawing/2014/main" id="{7474E08C-A87E-44C4-9248-AD8E876FB084}"/>
                </a:ext>
              </a:extLst>
            </p:cNvPr>
            <p:cNvCxnSpPr/>
            <p:nvPr/>
          </p:nvCxnSpPr>
          <p:spPr>
            <a:xfrm flipH="1">
              <a:off x="4235156" y="4665580"/>
              <a:ext cx="1937190" cy="4071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41">
              <a:extLst>
                <a:ext uri="{FF2B5EF4-FFF2-40B4-BE49-F238E27FC236}">
                  <a16:creationId xmlns:a16="http://schemas.microsoft.com/office/drawing/2014/main" id="{035B10F8-F97D-4698-B02D-04FF195EA5F9}"/>
                </a:ext>
              </a:extLst>
            </p:cNvPr>
            <p:cNvSpPr txBox="1"/>
            <p:nvPr/>
          </p:nvSpPr>
          <p:spPr>
            <a:xfrm rot="18900000">
              <a:off x="5792296" y="3768006"/>
              <a:ext cx="2231708" cy="283391"/>
            </a:xfrm>
            <a:prstGeom prst="rect">
              <a:avLst/>
            </a:prstGeom>
            <a:noFill/>
          </p:spPr>
          <p:txBody>
            <a:bodyPr wrap="none" rtlCol="0">
              <a:spAutoFit/>
            </a:bodyPr>
            <a:lstStyle/>
            <a:p>
              <a:r>
                <a:rPr lang="en-CA" sz="1600" dirty="0">
                  <a:solidFill>
                    <a:srgbClr val="FFFFFF"/>
                  </a:solidFill>
                  <a:latin typeface="+mn-lt"/>
                  <a:ea typeface="+mn-ea"/>
                  <a:cs typeface="+mn-ea"/>
                  <a:sym typeface="+mn-lt"/>
                </a:rPr>
                <a:t>201</a:t>
              </a:r>
              <a:r>
                <a:rPr lang="en-US" altLang="zh-CN" sz="1600" dirty="0">
                  <a:solidFill>
                    <a:srgbClr val="FFFFFF"/>
                  </a:solidFill>
                  <a:latin typeface="+mn-lt"/>
                  <a:ea typeface="+mn-ea"/>
                  <a:cs typeface="+mn-ea"/>
                  <a:sym typeface="+mn-lt"/>
                </a:rPr>
                <a:t>6</a:t>
              </a:r>
              <a:r>
                <a:rPr lang="en-CA" sz="1600" dirty="0">
                  <a:solidFill>
                    <a:srgbClr val="FFFFFF"/>
                  </a:solidFill>
                  <a:latin typeface="+mn-lt"/>
                  <a:ea typeface="+mn-ea"/>
                  <a:cs typeface="+mn-ea"/>
                  <a:sym typeface="+mn-lt"/>
                </a:rPr>
                <a:t>: </a:t>
              </a:r>
              <a:r>
                <a:rPr lang="en-US" altLang="zh-CN" sz="1600" dirty="0">
                  <a:solidFill>
                    <a:srgbClr val="FFFFFF"/>
                  </a:solidFill>
                  <a:latin typeface="+mn-lt"/>
                  <a:ea typeface="+mn-ea"/>
                  <a:cs typeface="+mn-ea"/>
                  <a:sym typeface="+mn-lt"/>
                </a:rPr>
                <a:t>DADA2</a:t>
              </a:r>
              <a:r>
                <a:rPr lang="zh-CN" altLang="en-US" sz="1600" dirty="0">
                  <a:solidFill>
                    <a:srgbClr val="FFFFFF"/>
                  </a:solidFill>
                  <a:latin typeface="+mn-lt"/>
                  <a:ea typeface="+mn-ea"/>
                  <a:cs typeface="+mn-ea"/>
                  <a:sym typeface="+mn-lt"/>
                </a:rPr>
                <a:t>去噪鉴定</a:t>
              </a:r>
              <a:r>
                <a:rPr lang="en-US" altLang="zh-CN" sz="1600" dirty="0">
                  <a:solidFill>
                    <a:srgbClr val="FFFFFF"/>
                  </a:solidFill>
                  <a:latin typeface="+mn-lt"/>
                  <a:ea typeface="+mn-ea"/>
                  <a:cs typeface="+mn-ea"/>
                  <a:sym typeface="+mn-lt"/>
                </a:rPr>
                <a:t>ASV</a:t>
              </a:r>
              <a:endParaRPr lang="en-CA" sz="1600" dirty="0">
                <a:solidFill>
                  <a:srgbClr val="FFFFFF"/>
                </a:solidFill>
                <a:latin typeface="+mn-lt"/>
                <a:ea typeface="+mn-ea"/>
                <a:cs typeface="+mn-ea"/>
                <a:sym typeface="+mn-lt"/>
              </a:endParaRPr>
            </a:p>
          </p:txBody>
        </p:sp>
        <p:cxnSp>
          <p:nvCxnSpPr>
            <p:cNvPr id="28" name="Straight Connector 39">
              <a:extLst>
                <a:ext uri="{FF2B5EF4-FFF2-40B4-BE49-F238E27FC236}">
                  <a16:creationId xmlns:a16="http://schemas.microsoft.com/office/drawing/2014/main" id="{38708167-B6DB-4F94-A321-E523D1DC2329}"/>
                </a:ext>
              </a:extLst>
            </p:cNvPr>
            <p:cNvCxnSpPr/>
            <p:nvPr/>
          </p:nvCxnSpPr>
          <p:spPr>
            <a:xfrm flipH="1">
              <a:off x="4612302" y="4664580"/>
              <a:ext cx="1937190" cy="4071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41">
              <a:extLst>
                <a:ext uri="{FF2B5EF4-FFF2-40B4-BE49-F238E27FC236}">
                  <a16:creationId xmlns:a16="http://schemas.microsoft.com/office/drawing/2014/main" id="{245456F5-9FC3-42B2-88B2-2D9C860677AE}"/>
                </a:ext>
              </a:extLst>
            </p:cNvPr>
            <p:cNvSpPr txBox="1"/>
            <p:nvPr/>
          </p:nvSpPr>
          <p:spPr>
            <a:xfrm rot="18900000">
              <a:off x="6091376" y="3407115"/>
              <a:ext cx="3204870" cy="283391"/>
            </a:xfrm>
            <a:prstGeom prst="rect">
              <a:avLst/>
            </a:prstGeom>
            <a:noFill/>
          </p:spPr>
          <p:txBody>
            <a:bodyPr wrap="square" rtlCol="0">
              <a:spAutoFit/>
            </a:bodyPr>
            <a:lstStyle/>
            <a:p>
              <a:r>
                <a:rPr lang="en-CA" sz="1600" dirty="0">
                  <a:solidFill>
                    <a:srgbClr val="FFFFFF"/>
                  </a:solidFill>
                  <a:latin typeface="+mn-lt"/>
                  <a:ea typeface="+mn-ea"/>
                  <a:cs typeface="+mn-ea"/>
                  <a:sym typeface="+mn-lt"/>
                </a:rPr>
                <a:t>201</a:t>
              </a:r>
              <a:r>
                <a:rPr lang="en-US" altLang="zh-CN" sz="1600" dirty="0">
                  <a:solidFill>
                    <a:srgbClr val="FFFFFF"/>
                  </a:solidFill>
                  <a:latin typeface="+mn-lt"/>
                  <a:ea typeface="+mn-ea"/>
                  <a:cs typeface="+mn-ea"/>
                  <a:sym typeface="+mn-lt"/>
                </a:rPr>
                <a:t>6</a:t>
              </a:r>
              <a:r>
                <a:rPr lang="en-CA" sz="1600" dirty="0">
                  <a:solidFill>
                    <a:srgbClr val="FFFFFF"/>
                  </a:solidFill>
                  <a:latin typeface="+mn-lt"/>
                  <a:ea typeface="+mn-ea"/>
                  <a:cs typeface="+mn-ea"/>
                  <a:sym typeface="+mn-lt"/>
                </a:rPr>
                <a:t>: </a:t>
              </a:r>
              <a:r>
                <a:rPr lang="en-US" altLang="zh-CN" sz="1600" dirty="0">
                  <a:solidFill>
                    <a:srgbClr val="FFFFFF"/>
                  </a:solidFill>
                  <a:latin typeface="+mn-lt"/>
                  <a:ea typeface="+mn-ea"/>
                  <a:cs typeface="+mn-ea"/>
                  <a:sym typeface="+mn-lt"/>
                </a:rPr>
                <a:t>VSEARCH</a:t>
              </a:r>
              <a:r>
                <a:rPr lang="zh-CN" altLang="en-US" sz="1600" dirty="0">
                  <a:solidFill>
                    <a:srgbClr val="FFFFFF"/>
                  </a:solidFill>
                  <a:latin typeface="+mn-lt"/>
                  <a:ea typeface="+mn-ea"/>
                  <a:cs typeface="+mn-ea"/>
                  <a:sym typeface="+mn-lt"/>
                </a:rPr>
                <a:t>免费</a:t>
              </a:r>
              <a:r>
                <a:rPr lang="en-US" altLang="zh-CN" sz="1600" dirty="0">
                  <a:solidFill>
                    <a:srgbClr val="FFFFFF"/>
                  </a:solidFill>
                  <a:latin typeface="+mn-lt"/>
                  <a:ea typeface="+mn-ea"/>
                  <a:cs typeface="+mn-ea"/>
                  <a:sym typeface="+mn-lt"/>
                </a:rPr>
                <a:t>64</a:t>
              </a:r>
              <a:r>
                <a:rPr lang="zh-CN" altLang="en-US" sz="1600" dirty="0">
                  <a:solidFill>
                    <a:srgbClr val="FFFFFF"/>
                  </a:solidFill>
                  <a:latin typeface="+mn-lt"/>
                  <a:ea typeface="+mn-ea"/>
                  <a:cs typeface="+mn-ea"/>
                  <a:sym typeface="+mn-lt"/>
                </a:rPr>
                <a:t>位版</a:t>
              </a:r>
              <a:r>
                <a:rPr lang="en-US" altLang="zh-CN" sz="1600" dirty="0">
                  <a:solidFill>
                    <a:srgbClr val="FFFFFF"/>
                  </a:solidFill>
                  <a:latin typeface="+mn-lt"/>
                  <a:ea typeface="+mn-ea"/>
                  <a:cs typeface="+mn-ea"/>
                  <a:sym typeface="+mn-lt"/>
                </a:rPr>
                <a:t>USEARCH</a:t>
              </a:r>
              <a:endParaRPr lang="en-CA" sz="1600" dirty="0">
                <a:solidFill>
                  <a:srgbClr val="FFFFFF"/>
                </a:solidFill>
                <a:latin typeface="+mn-lt"/>
                <a:ea typeface="+mn-ea"/>
                <a:cs typeface="+mn-ea"/>
                <a:sym typeface="+mn-lt"/>
              </a:endParaRPr>
            </a:p>
          </p:txBody>
        </p:sp>
        <p:cxnSp>
          <p:nvCxnSpPr>
            <p:cNvPr id="30" name="Straight Connector 39">
              <a:extLst>
                <a:ext uri="{FF2B5EF4-FFF2-40B4-BE49-F238E27FC236}">
                  <a16:creationId xmlns:a16="http://schemas.microsoft.com/office/drawing/2014/main" id="{5F9A298F-33E7-4E56-BEF9-1AC6A8388CF1}"/>
                </a:ext>
              </a:extLst>
            </p:cNvPr>
            <p:cNvCxnSpPr/>
            <p:nvPr/>
          </p:nvCxnSpPr>
          <p:spPr>
            <a:xfrm flipH="1">
              <a:off x="5712410" y="4659692"/>
              <a:ext cx="1937190" cy="4071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41">
              <a:extLst>
                <a:ext uri="{FF2B5EF4-FFF2-40B4-BE49-F238E27FC236}">
                  <a16:creationId xmlns:a16="http://schemas.microsoft.com/office/drawing/2014/main" id="{C171AF1C-771D-4F9F-A2F9-6A1F8DF067A9}"/>
                </a:ext>
              </a:extLst>
            </p:cNvPr>
            <p:cNvSpPr txBox="1"/>
            <p:nvPr/>
          </p:nvSpPr>
          <p:spPr>
            <a:xfrm rot="18900000">
              <a:off x="7308981" y="3909905"/>
              <a:ext cx="1853316" cy="283391"/>
            </a:xfrm>
            <a:prstGeom prst="rect">
              <a:avLst/>
            </a:prstGeom>
            <a:noFill/>
          </p:spPr>
          <p:txBody>
            <a:bodyPr wrap="none" rtlCol="0">
              <a:spAutoFit/>
            </a:bodyPr>
            <a:lstStyle/>
            <a:p>
              <a:r>
                <a:rPr lang="en-CA" sz="1600" dirty="0">
                  <a:solidFill>
                    <a:srgbClr val="00B050"/>
                  </a:solidFill>
                  <a:latin typeface="+mn-lt"/>
                  <a:ea typeface="+mn-ea"/>
                  <a:cs typeface="+mn-ea"/>
                  <a:sym typeface="+mn-lt"/>
                </a:rPr>
                <a:t>2019: QIIME2 pipeline</a:t>
              </a:r>
            </a:p>
          </p:txBody>
        </p:sp>
      </p:grpSp>
      <p:sp>
        <p:nvSpPr>
          <p:cNvPr id="32" name="TextBox 6">
            <a:extLst>
              <a:ext uri="{FF2B5EF4-FFF2-40B4-BE49-F238E27FC236}">
                <a16:creationId xmlns:a16="http://schemas.microsoft.com/office/drawing/2014/main" id="{F3F765EC-CBC9-446A-AF31-F7D54527D32F}"/>
              </a:ext>
            </a:extLst>
          </p:cNvPr>
          <p:cNvSpPr txBox="1"/>
          <p:nvPr/>
        </p:nvSpPr>
        <p:spPr>
          <a:xfrm>
            <a:off x="1505320" y="3066831"/>
            <a:ext cx="1848583" cy="523220"/>
          </a:xfrm>
          <a:prstGeom prst="rect">
            <a:avLst/>
          </a:prstGeom>
          <a:noFill/>
        </p:spPr>
        <p:txBody>
          <a:bodyPr wrap="none" rtlCol="0">
            <a:spAutoFit/>
          </a:bodyPr>
          <a:lstStyle/>
          <a:p>
            <a:r>
              <a:rPr lang="en-US" sz="1600" dirty="0">
                <a:solidFill>
                  <a:srgbClr val="FF0000"/>
                </a:solidFill>
                <a:latin typeface="+mn-lt"/>
                <a:ea typeface="+mn-ea"/>
                <a:cs typeface="+mn-ea"/>
                <a:sym typeface="+mn-lt"/>
              </a:rPr>
              <a:t>Patrick D. Schloss</a:t>
            </a:r>
          </a:p>
          <a:p>
            <a:r>
              <a:rPr lang="en-US" sz="1200" dirty="0">
                <a:solidFill>
                  <a:srgbClr val="FF0000"/>
                </a:solidFill>
                <a:latin typeface="+mn-lt"/>
                <a:ea typeface="+mn-ea"/>
                <a:cs typeface="+mn-ea"/>
                <a:sym typeface="+mn-lt"/>
              </a:rPr>
              <a:t>schlosslab.org</a:t>
            </a:r>
          </a:p>
        </p:txBody>
      </p:sp>
      <p:pic>
        <p:nvPicPr>
          <p:cNvPr id="35" name="图片 34">
            <a:extLst>
              <a:ext uri="{FF2B5EF4-FFF2-40B4-BE49-F238E27FC236}">
                <a16:creationId xmlns:a16="http://schemas.microsoft.com/office/drawing/2014/main" id="{46B7704A-2ECF-43EE-9615-7246D5519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650" y="1424150"/>
            <a:ext cx="1668613" cy="1668613"/>
          </a:xfrm>
          <a:prstGeom prst="rect">
            <a:avLst/>
          </a:prstGeom>
        </p:spPr>
      </p:pic>
      <p:sp>
        <p:nvSpPr>
          <p:cNvPr id="37" name="文本框 12">
            <a:extLst>
              <a:ext uri="{FF2B5EF4-FFF2-40B4-BE49-F238E27FC236}">
                <a16:creationId xmlns:a16="http://schemas.microsoft.com/office/drawing/2014/main" id="{3F9E2046-B869-45A6-99EC-BEE3688A218F}"/>
              </a:ext>
            </a:extLst>
          </p:cNvPr>
          <p:cNvSpPr txBox="1"/>
          <p:nvPr/>
        </p:nvSpPr>
        <p:spPr>
          <a:xfrm>
            <a:off x="1469035" y="683448"/>
            <a:ext cx="8521862" cy="61555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近</a:t>
            </a:r>
            <a:r>
              <a:rPr lang="en-US" altLang="zh-CN" sz="3400" dirty="0">
                <a:latin typeface="+mn-lt"/>
                <a:ea typeface="+mn-ea"/>
                <a:cs typeface="+mn-ea"/>
                <a:sym typeface="+mn-lt"/>
              </a:rPr>
              <a:t>10</a:t>
            </a:r>
            <a:r>
              <a:rPr lang="zh-CN" altLang="en-US" sz="3400" dirty="0">
                <a:latin typeface="+mn-lt"/>
                <a:ea typeface="+mn-ea"/>
                <a:cs typeface="+mn-ea"/>
                <a:sym typeface="+mn-lt"/>
              </a:rPr>
              <a:t>年微生物组领域重要软件</a:t>
            </a:r>
          </a:p>
        </p:txBody>
      </p:sp>
    </p:spTree>
    <p:extLst>
      <p:ext uri="{BB962C8B-B14F-4D97-AF65-F5344CB8AC3E}">
        <p14:creationId xmlns:p14="http://schemas.microsoft.com/office/powerpoint/2010/main" val="34471002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D66B3853-CFD8-4C59-B90F-C8092CD7BA0A}"/>
              </a:ext>
            </a:extLst>
          </p:cNvPr>
          <p:cNvSpPr txBox="1"/>
          <p:nvPr/>
        </p:nvSpPr>
        <p:spPr>
          <a:xfrm>
            <a:off x="1469035" y="683448"/>
            <a:ext cx="8521862"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600" dirty="0">
                <a:latin typeface="+mn-lt"/>
                <a:ea typeface="+mn-ea"/>
                <a:cs typeface="+mn-ea"/>
                <a:sym typeface="+mn-lt"/>
              </a:rPr>
              <a:t>可视化的常用</a:t>
            </a:r>
            <a:r>
              <a:rPr lang="en-US" altLang="zh-CN" sz="3600" dirty="0">
                <a:latin typeface="+mn-lt"/>
                <a:ea typeface="+mn-ea"/>
                <a:cs typeface="+mn-ea"/>
                <a:sym typeface="+mn-lt"/>
              </a:rPr>
              <a:t>R</a:t>
            </a:r>
            <a:r>
              <a:rPr lang="zh-CN" altLang="en-US" sz="3600" dirty="0">
                <a:latin typeface="+mn-lt"/>
                <a:ea typeface="+mn-ea"/>
                <a:cs typeface="+mn-ea"/>
                <a:sym typeface="+mn-lt"/>
              </a:rPr>
              <a:t>包</a:t>
            </a:r>
            <a:endParaRPr lang="zh-CN" altLang="en-US" sz="3400" dirty="0">
              <a:latin typeface="+mn-lt"/>
              <a:ea typeface="+mn-ea"/>
              <a:cs typeface="+mn-ea"/>
              <a:sym typeface="+mn-lt"/>
            </a:endParaRPr>
          </a:p>
        </p:txBody>
      </p:sp>
      <p:pic>
        <p:nvPicPr>
          <p:cNvPr id="3" name="图片 2">
            <a:extLst>
              <a:ext uri="{FF2B5EF4-FFF2-40B4-BE49-F238E27FC236}">
                <a16:creationId xmlns:a16="http://schemas.microsoft.com/office/drawing/2014/main" id="{22D8123E-76B2-4C35-AEEB-8FF74699A5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229" r="27450"/>
          <a:stretch/>
        </p:blipFill>
        <p:spPr>
          <a:xfrm>
            <a:off x="4482342" y="1808934"/>
            <a:ext cx="4228270" cy="3040626"/>
          </a:xfrm>
          <a:prstGeom prst="rect">
            <a:avLst/>
          </a:prstGeom>
        </p:spPr>
      </p:pic>
      <p:sp>
        <p:nvSpPr>
          <p:cNvPr id="4" name="矩形 3">
            <a:extLst>
              <a:ext uri="{FF2B5EF4-FFF2-40B4-BE49-F238E27FC236}">
                <a16:creationId xmlns:a16="http://schemas.microsoft.com/office/drawing/2014/main" id="{1EBB498B-0518-410E-93F4-5DFCA4AA89FD}"/>
              </a:ext>
            </a:extLst>
          </p:cNvPr>
          <p:cNvSpPr/>
          <p:nvPr/>
        </p:nvSpPr>
        <p:spPr>
          <a:xfrm>
            <a:off x="668216" y="5958911"/>
            <a:ext cx="10930301" cy="830997"/>
          </a:xfrm>
          <a:prstGeom prst="rect">
            <a:avLst/>
          </a:prstGeom>
        </p:spPr>
        <p:txBody>
          <a:bodyPr wrap="square">
            <a:spAutoFit/>
          </a:bodyPr>
          <a:lstStyle/>
          <a:p>
            <a:r>
              <a:rPr lang="en-US" altLang="zh-CN" sz="1600" dirty="0">
                <a:solidFill>
                  <a:srgbClr val="FFFFFF"/>
                </a:solidFill>
                <a:latin typeface="+mn-lt"/>
                <a:ea typeface="+mn-ea"/>
                <a:cs typeface="+mn-ea"/>
                <a:sym typeface="+mn-lt"/>
              </a:rPr>
              <a:t>Oksanen, J.</a:t>
            </a:r>
            <a:r>
              <a:rPr lang="en-US" altLang="zh-CN" sz="1600" i="1" dirty="0">
                <a:solidFill>
                  <a:srgbClr val="FFFFFF"/>
                </a:solidFill>
                <a:latin typeface="+mn-lt"/>
                <a:ea typeface="+mn-ea"/>
                <a:cs typeface="+mn-ea"/>
                <a:sym typeface="+mn-lt"/>
              </a:rPr>
              <a:t> et al.</a:t>
            </a:r>
            <a:r>
              <a:rPr lang="en-US" altLang="zh-CN" sz="1600" dirty="0">
                <a:solidFill>
                  <a:srgbClr val="FFFFFF"/>
                </a:solidFill>
                <a:latin typeface="+mn-lt"/>
                <a:ea typeface="+mn-ea"/>
                <a:cs typeface="+mn-ea"/>
                <a:sym typeface="+mn-lt"/>
              </a:rPr>
              <a:t> The vegan package. </a:t>
            </a:r>
            <a:r>
              <a:rPr lang="en-US" altLang="zh-CN" sz="1600" b="1" i="1" dirty="0">
                <a:solidFill>
                  <a:srgbClr val="FFFFFF"/>
                </a:solidFill>
                <a:latin typeface="+mn-lt"/>
                <a:ea typeface="+mn-ea"/>
                <a:cs typeface="+mn-ea"/>
                <a:sym typeface="+mn-lt"/>
              </a:rPr>
              <a:t>Community ecology package</a:t>
            </a:r>
            <a:r>
              <a:rPr lang="en-US" altLang="zh-CN" sz="1600" dirty="0">
                <a:solidFill>
                  <a:srgbClr val="FFFFFF"/>
                </a:solidFill>
                <a:latin typeface="+mn-lt"/>
                <a:ea typeface="+mn-ea"/>
                <a:cs typeface="+mn-ea"/>
                <a:sym typeface="+mn-lt"/>
              </a:rPr>
              <a:t> </a:t>
            </a:r>
            <a:r>
              <a:rPr lang="en-US" altLang="zh-CN" sz="1600" b="1" dirty="0">
                <a:solidFill>
                  <a:srgbClr val="FFFFFF"/>
                </a:solidFill>
                <a:latin typeface="+mn-lt"/>
                <a:ea typeface="+mn-ea"/>
                <a:cs typeface="+mn-ea"/>
                <a:sym typeface="+mn-lt"/>
              </a:rPr>
              <a:t>10</a:t>
            </a:r>
            <a:r>
              <a:rPr lang="en-US" altLang="zh-CN" sz="1600" dirty="0">
                <a:solidFill>
                  <a:srgbClr val="FFFFFF"/>
                </a:solidFill>
                <a:latin typeface="+mn-lt"/>
                <a:ea typeface="+mn-ea"/>
                <a:cs typeface="+mn-ea"/>
                <a:sym typeface="+mn-lt"/>
              </a:rPr>
              <a:t>, 631-637 (2007).</a:t>
            </a:r>
          </a:p>
          <a:p>
            <a:r>
              <a:rPr lang="en-US" altLang="zh-CN" sz="1600" dirty="0" err="1">
                <a:solidFill>
                  <a:srgbClr val="FFFFFF"/>
                </a:solidFill>
                <a:latin typeface="+mn-lt"/>
                <a:ea typeface="+mn-ea"/>
                <a:cs typeface="+mn-ea"/>
                <a:sym typeface="+mn-lt"/>
              </a:rPr>
              <a:t>McMurdie</a:t>
            </a:r>
            <a:r>
              <a:rPr lang="en-US" altLang="zh-CN" sz="1600" dirty="0">
                <a:solidFill>
                  <a:srgbClr val="FFFFFF"/>
                </a:solidFill>
                <a:latin typeface="+mn-lt"/>
                <a:ea typeface="+mn-ea"/>
                <a:cs typeface="+mn-ea"/>
                <a:sym typeface="+mn-lt"/>
              </a:rPr>
              <a:t>, P. J. &amp; Holmes, S. </a:t>
            </a:r>
            <a:r>
              <a:rPr lang="en-US" altLang="zh-CN" sz="1600" dirty="0" err="1">
                <a:solidFill>
                  <a:srgbClr val="FFFFFF"/>
                </a:solidFill>
                <a:latin typeface="+mn-lt"/>
                <a:ea typeface="+mn-ea"/>
                <a:cs typeface="+mn-ea"/>
                <a:sym typeface="+mn-lt"/>
              </a:rPr>
              <a:t>phyloseq</a:t>
            </a:r>
            <a:r>
              <a:rPr lang="en-US" altLang="zh-CN" sz="1600" dirty="0">
                <a:solidFill>
                  <a:srgbClr val="FFFFFF"/>
                </a:solidFill>
                <a:latin typeface="+mn-lt"/>
                <a:ea typeface="+mn-ea"/>
                <a:cs typeface="+mn-ea"/>
                <a:sym typeface="+mn-lt"/>
              </a:rPr>
              <a:t>: An R Package. </a:t>
            </a:r>
            <a:r>
              <a:rPr lang="en-US" altLang="zh-CN" sz="1600" b="1" i="1" dirty="0" err="1">
                <a:solidFill>
                  <a:srgbClr val="FFFFFF"/>
                </a:solidFill>
                <a:latin typeface="+mn-lt"/>
                <a:ea typeface="+mn-ea"/>
                <a:cs typeface="+mn-ea"/>
                <a:sym typeface="+mn-lt"/>
              </a:rPr>
              <a:t>PloS</a:t>
            </a:r>
            <a:r>
              <a:rPr lang="en-US" altLang="zh-CN" sz="1600" b="1" i="1" dirty="0">
                <a:solidFill>
                  <a:srgbClr val="FFFFFF"/>
                </a:solidFill>
                <a:latin typeface="+mn-lt"/>
                <a:ea typeface="+mn-ea"/>
                <a:cs typeface="+mn-ea"/>
                <a:sym typeface="+mn-lt"/>
              </a:rPr>
              <a:t> one</a:t>
            </a:r>
            <a:r>
              <a:rPr lang="en-US" altLang="zh-CN" sz="1600" dirty="0">
                <a:solidFill>
                  <a:srgbClr val="FFFFFF"/>
                </a:solidFill>
                <a:latin typeface="+mn-lt"/>
                <a:ea typeface="+mn-ea"/>
                <a:cs typeface="+mn-ea"/>
                <a:sym typeface="+mn-lt"/>
              </a:rPr>
              <a:t> </a:t>
            </a:r>
            <a:r>
              <a:rPr lang="en-US" altLang="zh-CN" sz="1600" b="1" dirty="0">
                <a:solidFill>
                  <a:srgbClr val="FFFFFF"/>
                </a:solidFill>
                <a:latin typeface="+mn-lt"/>
                <a:ea typeface="+mn-ea"/>
                <a:cs typeface="+mn-ea"/>
                <a:sym typeface="+mn-lt"/>
              </a:rPr>
              <a:t>8</a:t>
            </a:r>
            <a:r>
              <a:rPr lang="en-US" altLang="zh-CN" sz="1600" dirty="0">
                <a:solidFill>
                  <a:srgbClr val="FFFFFF"/>
                </a:solidFill>
                <a:latin typeface="+mn-lt"/>
                <a:ea typeface="+mn-ea"/>
                <a:cs typeface="+mn-ea"/>
                <a:sym typeface="+mn-lt"/>
              </a:rPr>
              <a:t>, e61217, 10.1371/journal.pone.0061217 (2013).</a:t>
            </a:r>
          </a:p>
          <a:p>
            <a:r>
              <a:rPr lang="en-US" altLang="zh-CN" sz="1600" dirty="0">
                <a:solidFill>
                  <a:srgbClr val="FFFFFF"/>
                </a:solidFill>
                <a:latin typeface="+mn-lt"/>
                <a:ea typeface="+mn-ea"/>
                <a:cs typeface="+mn-ea"/>
                <a:sym typeface="+mn-lt"/>
              </a:rPr>
              <a:t>Lahti, L., Shetty, S., Blake, T. &amp; </a:t>
            </a:r>
            <a:r>
              <a:rPr lang="en-US" altLang="zh-CN" sz="1600" dirty="0" err="1">
                <a:solidFill>
                  <a:srgbClr val="FFFFFF"/>
                </a:solidFill>
                <a:latin typeface="+mn-lt"/>
                <a:ea typeface="+mn-ea"/>
                <a:cs typeface="+mn-ea"/>
                <a:sym typeface="+mn-lt"/>
              </a:rPr>
              <a:t>Salojarvi</a:t>
            </a:r>
            <a:r>
              <a:rPr lang="en-US" altLang="zh-CN" sz="1600" dirty="0">
                <a:solidFill>
                  <a:srgbClr val="FFFFFF"/>
                </a:solidFill>
                <a:latin typeface="+mn-lt"/>
                <a:ea typeface="+mn-ea"/>
                <a:cs typeface="+mn-ea"/>
                <a:sym typeface="+mn-lt"/>
              </a:rPr>
              <a:t>, J. Microbiome r package. </a:t>
            </a:r>
            <a:r>
              <a:rPr lang="en-US" altLang="zh-CN" sz="1600" b="1" i="1" dirty="0">
                <a:solidFill>
                  <a:srgbClr val="FFFFFF"/>
                </a:solidFill>
                <a:latin typeface="+mn-lt"/>
                <a:ea typeface="+mn-ea"/>
                <a:cs typeface="+mn-ea"/>
                <a:sym typeface="+mn-lt"/>
              </a:rPr>
              <a:t>Tools Microbiome Anal. R.</a:t>
            </a:r>
            <a:r>
              <a:rPr lang="en-US" altLang="zh-CN" sz="1600" b="1" dirty="0">
                <a:solidFill>
                  <a:srgbClr val="FFFFFF"/>
                </a:solidFill>
                <a:latin typeface="+mn-lt"/>
                <a:ea typeface="+mn-ea"/>
                <a:cs typeface="+mn-ea"/>
                <a:sym typeface="+mn-lt"/>
              </a:rPr>
              <a:t> </a:t>
            </a:r>
            <a:r>
              <a:rPr lang="en-US" altLang="zh-CN" sz="1600" dirty="0">
                <a:solidFill>
                  <a:srgbClr val="FFFFFF"/>
                </a:solidFill>
                <a:latin typeface="+mn-lt"/>
                <a:ea typeface="+mn-ea"/>
                <a:cs typeface="+mn-ea"/>
                <a:sym typeface="+mn-lt"/>
              </a:rPr>
              <a:t>(2017).</a:t>
            </a:r>
          </a:p>
        </p:txBody>
      </p:sp>
      <p:pic>
        <p:nvPicPr>
          <p:cNvPr id="5" name="图片 4">
            <a:extLst>
              <a:ext uri="{FF2B5EF4-FFF2-40B4-BE49-F238E27FC236}">
                <a16:creationId xmlns:a16="http://schemas.microsoft.com/office/drawing/2014/main" id="{8079B7D8-ACA8-4AFE-BA90-850717EC25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800" r="10806"/>
          <a:stretch/>
        </p:blipFill>
        <p:spPr>
          <a:xfrm>
            <a:off x="9102967" y="1808934"/>
            <a:ext cx="2495550" cy="3040626"/>
          </a:xfrm>
          <a:prstGeom prst="rect">
            <a:avLst/>
          </a:prstGeom>
        </p:spPr>
      </p:pic>
      <p:sp>
        <p:nvSpPr>
          <p:cNvPr id="6" name="矩形 5">
            <a:extLst>
              <a:ext uri="{FF2B5EF4-FFF2-40B4-BE49-F238E27FC236}">
                <a16:creationId xmlns:a16="http://schemas.microsoft.com/office/drawing/2014/main" id="{1C1D8321-FAB4-488A-907A-78B6DABAFFBD}"/>
              </a:ext>
            </a:extLst>
          </p:cNvPr>
          <p:cNvSpPr/>
          <p:nvPr/>
        </p:nvSpPr>
        <p:spPr>
          <a:xfrm>
            <a:off x="9447788" y="4890714"/>
            <a:ext cx="1778051" cy="461665"/>
          </a:xfrm>
          <a:prstGeom prst="rect">
            <a:avLst/>
          </a:prstGeom>
        </p:spPr>
        <p:txBody>
          <a:bodyPr wrap="none" anchor="ctr">
            <a:spAutoFit/>
          </a:bodyPr>
          <a:lstStyle/>
          <a:p>
            <a:r>
              <a:rPr lang="en-US" altLang="zh-CN" sz="2400" dirty="0">
                <a:solidFill>
                  <a:srgbClr val="FFFFFF"/>
                </a:solidFill>
                <a:latin typeface="+mn-lt"/>
                <a:ea typeface="+mn-ea"/>
                <a:cs typeface="+mn-ea"/>
                <a:sym typeface="+mn-lt"/>
              </a:rPr>
              <a:t>microbiome</a:t>
            </a:r>
          </a:p>
        </p:txBody>
      </p:sp>
      <p:sp>
        <p:nvSpPr>
          <p:cNvPr id="7" name="矩形 6">
            <a:extLst>
              <a:ext uri="{FF2B5EF4-FFF2-40B4-BE49-F238E27FC236}">
                <a16:creationId xmlns:a16="http://schemas.microsoft.com/office/drawing/2014/main" id="{E664FD20-729D-4014-A228-36C6A6246079}"/>
              </a:ext>
            </a:extLst>
          </p:cNvPr>
          <p:cNvSpPr/>
          <p:nvPr/>
        </p:nvSpPr>
        <p:spPr>
          <a:xfrm>
            <a:off x="5869108" y="4890714"/>
            <a:ext cx="1418978" cy="461665"/>
          </a:xfrm>
          <a:prstGeom prst="rect">
            <a:avLst/>
          </a:prstGeom>
        </p:spPr>
        <p:txBody>
          <a:bodyPr wrap="none" anchor="ctr">
            <a:spAutoFit/>
          </a:bodyPr>
          <a:lstStyle/>
          <a:p>
            <a:r>
              <a:rPr lang="en-US" altLang="zh-CN" sz="2400" dirty="0" err="1">
                <a:solidFill>
                  <a:srgbClr val="FFFFFF"/>
                </a:solidFill>
                <a:latin typeface="+mn-lt"/>
                <a:ea typeface="+mn-ea"/>
                <a:cs typeface="+mn-ea"/>
                <a:sym typeface="+mn-lt"/>
              </a:rPr>
              <a:t>phyloseq</a:t>
            </a:r>
            <a:endParaRPr lang="zh-CN" altLang="en-US" sz="2400" dirty="0">
              <a:solidFill>
                <a:srgbClr val="FFFFFF"/>
              </a:solidFill>
              <a:latin typeface="+mn-lt"/>
              <a:ea typeface="+mn-ea"/>
              <a:cs typeface="+mn-ea"/>
              <a:sym typeface="+mn-lt"/>
            </a:endParaRPr>
          </a:p>
        </p:txBody>
      </p:sp>
      <p:pic>
        <p:nvPicPr>
          <p:cNvPr id="8" name="内容占位符 14">
            <a:extLst>
              <a:ext uri="{FF2B5EF4-FFF2-40B4-BE49-F238E27FC236}">
                <a16:creationId xmlns:a16="http://schemas.microsoft.com/office/drawing/2014/main" id="{ECDEAF0D-541B-4B63-BEBC-A4F9B8CBCF1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928" r="6217" b="2584"/>
          <a:stretch/>
        </p:blipFill>
        <p:spPr>
          <a:xfrm>
            <a:off x="615828" y="1808934"/>
            <a:ext cx="3375147" cy="3040626"/>
          </a:xfrm>
          <a:prstGeom prst="rect">
            <a:avLst/>
          </a:prstGeom>
        </p:spPr>
      </p:pic>
      <p:sp>
        <p:nvSpPr>
          <p:cNvPr id="9" name="矩形 8">
            <a:extLst>
              <a:ext uri="{FF2B5EF4-FFF2-40B4-BE49-F238E27FC236}">
                <a16:creationId xmlns:a16="http://schemas.microsoft.com/office/drawing/2014/main" id="{BE5B2173-8282-4AC9-B06F-CEF813BC101D}"/>
              </a:ext>
            </a:extLst>
          </p:cNvPr>
          <p:cNvSpPr/>
          <p:nvPr/>
        </p:nvSpPr>
        <p:spPr>
          <a:xfrm>
            <a:off x="1866143" y="4890714"/>
            <a:ext cx="1024639" cy="461665"/>
          </a:xfrm>
          <a:prstGeom prst="rect">
            <a:avLst/>
          </a:prstGeom>
        </p:spPr>
        <p:txBody>
          <a:bodyPr wrap="none" anchor="ctr">
            <a:spAutoFit/>
          </a:bodyPr>
          <a:lstStyle/>
          <a:p>
            <a:r>
              <a:rPr lang="en-US" altLang="zh-CN" sz="2400" dirty="0">
                <a:solidFill>
                  <a:srgbClr val="FFFFFF"/>
                </a:solidFill>
                <a:latin typeface="+mn-lt"/>
                <a:ea typeface="+mn-ea"/>
                <a:cs typeface="+mn-ea"/>
                <a:sym typeface="+mn-lt"/>
              </a:rPr>
              <a:t>vegan</a:t>
            </a:r>
            <a:endParaRPr lang="zh-CN" altLang="en-US" sz="2400" dirty="0">
              <a:solidFill>
                <a:srgbClr val="FFFFFF"/>
              </a:solidFill>
              <a:latin typeface="+mn-lt"/>
              <a:ea typeface="+mn-ea"/>
              <a:cs typeface="+mn-ea"/>
              <a:sym typeface="+mn-lt"/>
            </a:endParaRPr>
          </a:p>
        </p:txBody>
      </p:sp>
    </p:spTree>
    <p:extLst>
      <p:ext uri="{BB962C8B-B14F-4D97-AF65-F5344CB8AC3E}">
        <p14:creationId xmlns:p14="http://schemas.microsoft.com/office/powerpoint/2010/main" val="32123236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FAA41F0-860E-4056-91C2-BF838B3581D6-4084-000004FC3EE44C2A_tmp.JPG" descr="DFAA41F0-860E-4056-91C2-BF838B3581D6-4084-000004FC3EE44C2A_tmp.JPG">
            <a:extLst>
              <a:ext uri="{FF2B5EF4-FFF2-40B4-BE49-F238E27FC236}">
                <a16:creationId xmlns:a16="http://schemas.microsoft.com/office/drawing/2014/main" id="{8C85BBBA-AEB2-462F-8B7F-0DC908CA934A}"/>
              </a:ext>
            </a:extLst>
          </p:cNvPr>
          <p:cNvPicPr>
            <a:picLocks noChangeAspect="1"/>
          </p:cNvPicPr>
          <p:nvPr/>
        </p:nvPicPr>
        <p:blipFill>
          <a:blip r:embed="rId3"/>
          <a:stretch>
            <a:fillRect/>
          </a:stretch>
        </p:blipFill>
        <p:spPr>
          <a:xfrm>
            <a:off x="2025160" y="471608"/>
            <a:ext cx="8360121" cy="5914784"/>
          </a:xfrm>
          <a:prstGeom prst="rect">
            <a:avLst/>
          </a:prstGeom>
          <a:ln w="12700">
            <a:miter lim="400000"/>
          </a:ln>
        </p:spPr>
      </p:pic>
      <p:grpSp>
        <p:nvGrpSpPr>
          <p:cNvPr id="3" name="成组">
            <a:extLst>
              <a:ext uri="{FF2B5EF4-FFF2-40B4-BE49-F238E27FC236}">
                <a16:creationId xmlns:a16="http://schemas.microsoft.com/office/drawing/2014/main" id="{AA01535E-8053-4C7F-A4C1-C8D7B3F41B04}"/>
              </a:ext>
            </a:extLst>
          </p:cNvPr>
          <p:cNvGrpSpPr/>
          <p:nvPr/>
        </p:nvGrpSpPr>
        <p:grpSpPr>
          <a:xfrm>
            <a:off x="9182622" y="5092550"/>
            <a:ext cx="1211216" cy="1100242"/>
            <a:chOff x="0" y="110917"/>
            <a:chExt cx="2422430" cy="2200482"/>
          </a:xfrm>
        </p:grpSpPr>
        <p:sp>
          <p:nvSpPr>
            <p:cNvPr id="4" name="矩形">
              <a:extLst>
                <a:ext uri="{FF2B5EF4-FFF2-40B4-BE49-F238E27FC236}">
                  <a16:creationId xmlns:a16="http://schemas.microsoft.com/office/drawing/2014/main" id="{8CF3BBB5-3072-4BE6-8493-4CC82290B95A}"/>
                </a:ext>
              </a:extLst>
            </p:cNvPr>
            <p:cNvSpPr/>
            <p:nvPr/>
          </p:nvSpPr>
          <p:spPr>
            <a:xfrm>
              <a:off x="0" y="110917"/>
              <a:ext cx="2304859" cy="1860966"/>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25400" tIns="25400" rIns="25400" bIns="25400" numCol="1" anchor="ctr">
              <a:noAutofit/>
            </a:bodyPr>
            <a:lstStyle/>
            <a:p>
              <a:pPr defTabSz="292100">
                <a:defRPr sz="2600"/>
              </a:pPr>
              <a:endParaRPr sz="1300">
                <a:latin typeface="+mn-lt"/>
                <a:ea typeface="+mn-ea"/>
                <a:cs typeface="+mn-ea"/>
                <a:sym typeface="+mn-lt"/>
              </a:endParaRPr>
            </a:p>
          </p:txBody>
        </p:sp>
        <p:sp>
          <p:nvSpPr>
            <p:cNvPr id="5" name="肠道…">
              <a:extLst>
                <a:ext uri="{FF2B5EF4-FFF2-40B4-BE49-F238E27FC236}">
                  <a16:creationId xmlns:a16="http://schemas.microsoft.com/office/drawing/2014/main" id="{5B12919D-0775-422B-8389-7FC1E99BB9BA}"/>
                </a:ext>
              </a:extLst>
            </p:cNvPr>
            <p:cNvSpPr/>
            <p:nvPr/>
          </p:nvSpPr>
          <p:spPr>
            <a:xfrm>
              <a:off x="513308" y="1089116"/>
              <a:ext cx="1909122" cy="122228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defTabSz="292100">
                <a:defRPr sz="5600" b="1">
                  <a:solidFill>
                    <a:srgbClr val="000000"/>
                  </a:solidFill>
                  <a:latin typeface="Helvetica"/>
                  <a:ea typeface="Helvetica"/>
                  <a:cs typeface="Helvetica"/>
                  <a:sym typeface="Helvetica"/>
                </a:defRPr>
              </a:pPr>
              <a:r>
                <a:rPr lang="zh-CN" altLang="en-US" sz="2800" dirty="0">
                  <a:latin typeface="+mn-lt"/>
                  <a:ea typeface="+mn-ea"/>
                  <a:cs typeface="+mn-ea"/>
                  <a:sym typeface="+mn-lt"/>
                </a:rPr>
                <a:t>微生</a:t>
              </a:r>
              <a:endParaRPr lang="en-US" altLang="zh-CN" sz="2800" dirty="0">
                <a:latin typeface="+mn-lt"/>
                <a:ea typeface="+mn-ea"/>
                <a:cs typeface="+mn-ea"/>
                <a:sym typeface="+mn-lt"/>
              </a:endParaRPr>
            </a:p>
            <a:p>
              <a:pPr defTabSz="292100">
                <a:defRPr sz="5600" b="1">
                  <a:solidFill>
                    <a:srgbClr val="000000"/>
                  </a:solidFill>
                  <a:latin typeface="Helvetica"/>
                  <a:ea typeface="Helvetica"/>
                  <a:cs typeface="Helvetica"/>
                  <a:sym typeface="Helvetica"/>
                </a:defRPr>
              </a:pPr>
              <a:r>
                <a:rPr lang="zh-CN" altLang="en-US" sz="2800" dirty="0">
                  <a:latin typeface="+mn-lt"/>
                  <a:ea typeface="+mn-ea"/>
                  <a:cs typeface="+mn-ea"/>
                  <a:sym typeface="+mn-lt"/>
                </a:rPr>
                <a:t>物组</a:t>
              </a:r>
              <a:endParaRPr sz="2800" dirty="0">
                <a:latin typeface="+mn-lt"/>
                <a:ea typeface="+mn-ea"/>
                <a:cs typeface="+mn-ea"/>
                <a:sym typeface="+mn-lt"/>
              </a:endParaRPr>
            </a:p>
          </p:txBody>
        </p:sp>
      </p:grpSp>
      <p:grpSp>
        <p:nvGrpSpPr>
          <p:cNvPr id="6" name="成组">
            <a:extLst>
              <a:ext uri="{FF2B5EF4-FFF2-40B4-BE49-F238E27FC236}">
                <a16:creationId xmlns:a16="http://schemas.microsoft.com/office/drawing/2014/main" id="{44C9805E-83BD-445C-AEE7-FE7D3FC505CB}"/>
              </a:ext>
            </a:extLst>
          </p:cNvPr>
          <p:cNvGrpSpPr/>
          <p:nvPr/>
        </p:nvGrpSpPr>
        <p:grpSpPr>
          <a:xfrm>
            <a:off x="4678884" y="2523463"/>
            <a:ext cx="1496731" cy="798997"/>
            <a:chOff x="288463" y="0"/>
            <a:chExt cx="2993460" cy="1597991"/>
          </a:xfrm>
        </p:grpSpPr>
        <p:sp>
          <p:nvSpPr>
            <p:cNvPr id="7" name="矩形">
              <a:extLst>
                <a:ext uri="{FF2B5EF4-FFF2-40B4-BE49-F238E27FC236}">
                  <a16:creationId xmlns:a16="http://schemas.microsoft.com/office/drawing/2014/main" id="{6E17891D-160E-419A-BFDF-0E44630A7503}"/>
                </a:ext>
              </a:extLst>
            </p:cNvPr>
            <p:cNvSpPr/>
            <p:nvPr/>
          </p:nvSpPr>
          <p:spPr>
            <a:xfrm>
              <a:off x="288463" y="0"/>
              <a:ext cx="2993458" cy="1597991"/>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25400" tIns="25400" rIns="25400" bIns="25400" numCol="1" anchor="ctr">
              <a:noAutofit/>
            </a:bodyPr>
            <a:lstStyle/>
            <a:p>
              <a:pPr defTabSz="292100">
                <a:defRPr sz="2600"/>
              </a:pPr>
              <a:endParaRPr sz="1300">
                <a:latin typeface="+mn-lt"/>
                <a:ea typeface="+mn-ea"/>
                <a:cs typeface="+mn-ea"/>
                <a:sym typeface="+mn-lt"/>
              </a:endParaRPr>
            </a:p>
          </p:txBody>
        </p:sp>
        <p:sp>
          <p:nvSpPr>
            <p:cNvPr id="8" name="物理学士">
              <a:extLst>
                <a:ext uri="{FF2B5EF4-FFF2-40B4-BE49-F238E27FC236}">
                  <a16:creationId xmlns:a16="http://schemas.microsoft.com/office/drawing/2014/main" id="{438B81F8-FEAD-4CE5-BDBB-9C710ED46434}"/>
                </a:ext>
              </a:extLst>
            </p:cNvPr>
            <p:cNvSpPr txBox="1"/>
            <p:nvPr/>
          </p:nvSpPr>
          <p:spPr>
            <a:xfrm>
              <a:off x="288465" y="291707"/>
              <a:ext cx="2993458" cy="10145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defTabSz="584200">
                <a:defRPr sz="5600" b="1">
                  <a:solidFill>
                    <a:srgbClr val="000000"/>
                  </a:solidFill>
                  <a:latin typeface="Helvetica"/>
                  <a:ea typeface="Helvetica"/>
                  <a:cs typeface="Helvetica"/>
                  <a:sym typeface="Helvetica"/>
                </a:defRPr>
              </a:lvl1pPr>
            </a:lstStyle>
            <a:p>
              <a:pPr algn="ctr"/>
              <a:r>
                <a:rPr lang="zh-CN" altLang="en-US" sz="2800" dirty="0">
                  <a:latin typeface="+mn-lt"/>
                  <a:ea typeface="+mn-ea"/>
                  <a:cs typeface="+mn-ea"/>
                  <a:sym typeface="+mn-lt"/>
                </a:rPr>
                <a:t>本科</a:t>
              </a:r>
              <a:endParaRPr sz="2800" dirty="0">
                <a:latin typeface="+mn-lt"/>
                <a:ea typeface="+mn-ea"/>
                <a:cs typeface="+mn-ea"/>
                <a:sym typeface="+mn-lt"/>
              </a:endParaRPr>
            </a:p>
          </p:txBody>
        </p:sp>
      </p:grpSp>
      <p:grpSp>
        <p:nvGrpSpPr>
          <p:cNvPr id="9" name="成组">
            <a:extLst>
              <a:ext uri="{FF2B5EF4-FFF2-40B4-BE49-F238E27FC236}">
                <a16:creationId xmlns:a16="http://schemas.microsoft.com/office/drawing/2014/main" id="{3922CD18-6CE2-42F4-B38A-6CF8ED2C34FF}"/>
              </a:ext>
            </a:extLst>
          </p:cNvPr>
          <p:cNvGrpSpPr/>
          <p:nvPr/>
        </p:nvGrpSpPr>
        <p:grpSpPr>
          <a:xfrm>
            <a:off x="8989224" y="2498632"/>
            <a:ext cx="1539224" cy="848659"/>
            <a:chOff x="0" y="0"/>
            <a:chExt cx="3078446" cy="1697317"/>
          </a:xfrm>
        </p:grpSpPr>
        <p:sp>
          <p:nvSpPr>
            <p:cNvPr id="10" name="矩形">
              <a:extLst>
                <a:ext uri="{FF2B5EF4-FFF2-40B4-BE49-F238E27FC236}">
                  <a16:creationId xmlns:a16="http://schemas.microsoft.com/office/drawing/2014/main" id="{315F4D03-B191-4EE8-B930-8CD1AD9C3D15}"/>
                </a:ext>
              </a:extLst>
            </p:cNvPr>
            <p:cNvSpPr/>
            <p:nvPr/>
          </p:nvSpPr>
          <p:spPr>
            <a:xfrm>
              <a:off x="76200" y="0"/>
              <a:ext cx="2926047" cy="1697318"/>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25400" tIns="25400" rIns="25400" bIns="25400" numCol="1" anchor="ctr">
              <a:noAutofit/>
            </a:bodyPr>
            <a:lstStyle/>
            <a:p>
              <a:pPr defTabSz="292100">
                <a:defRPr sz="2600"/>
              </a:pPr>
              <a:endParaRPr sz="1300">
                <a:latin typeface="+mn-lt"/>
                <a:ea typeface="+mn-ea"/>
                <a:cs typeface="+mn-ea"/>
                <a:sym typeface="+mn-lt"/>
              </a:endParaRPr>
            </a:p>
          </p:txBody>
        </p:sp>
        <p:sp>
          <p:nvSpPr>
            <p:cNvPr id="11" name="物理硕士">
              <a:extLst>
                <a:ext uri="{FF2B5EF4-FFF2-40B4-BE49-F238E27FC236}">
                  <a16:creationId xmlns:a16="http://schemas.microsoft.com/office/drawing/2014/main" id="{843175AB-4393-486E-93C7-48E2015DD1D7}"/>
                </a:ext>
              </a:extLst>
            </p:cNvPr>
            <p:cNvSpPr txBox="1"/>
            <p:nvPr/>
          </p:nvSpPr>
          <p:spPr>
            <a:xfrm>
              <a:off x="0" y="309839"/>
              <a:ext cx="3078447" cy="10776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defTabSz="584200">
                <a:defRPr sz="5600" b="1">
                  <a:solidFill>
                    <a:srgbClr val="000000"/>
                  </a:solidFill>
                  <a:latin typeface="Helvetica"/>
                  <a:ea typeface="Helvetica"/>
                  <a:cs typeface="Helvetica"/>
                  <a:sym typeface="Helvetica"/>
                </a:defRPr>
              </a:lvl1pPr>
            </a:lstStyle>
            <a:p>
              <a:pPr algn="ctr"/>
              <a:r>
                <a:rPr lang="zh-CN" altLang="en-US" sz="2800" dirty="0">
                  <a:latin typeface="+mn-lt"/>
                  <a:ea typeface="+mn-ea"/>
                  <a:cs typeface="+mn-ea"/>
                  <a:sym typeface="+mn-lt"/>
                </a:rPr>
                <a:t>博士</a:t>
              </a:r>
              <a:endParaRPr sz="2800" dirty="0">
                <a:latin typeface="+mn-lt"/>
                <a:ea typeface="+mn-ea"/>
                <a:cs typeface="+mn-ea"/>
                <a:sym typeface="+mn-lt"/>
              </a:endParaRPr>
            </a:p>
          </p:txBody>
        </p:sp>
      </p:grpSp>
      <p:grpSp>
        <p:nvGrpSpPr>
          <p:cNvPr id="12" name="成组">
            <a:extLst>
              <a:ext uri="{FF2B5EF4-FFF2-40B4-BE49-F238E27FC236}">
                <a16:creationId xmlns:a16="http://schemas.microsoft.com/office/drawing/2014/main" id="{7BE4BD0B-AFBB-4E9F-8F68-987D7F9864F0}"/>
              </a:ext>
            </a:extLst>
          </p:cNvPr>
          <p:cNvGrpSpPr/>
          <p:nvPr/>
        </p:nvGrpSpPr>
        <p:grpSpPr>
          <a:xfrm>
            <a:off x="3323833" y="5449607"/>
            <a:ext cx="1708649" cy="848660"/>
            <a:chOff x="0" y="0"/>
            <a:chExt cx="3417297" cy="1697317"/>
          </a:xfrm>
        </p:grpSpPr>
        <p:sp>
          <p:nvSpPr>
            <p:cNvPr id="13" name="矩形">
              <a:extLst>
                <a:ext uri="{FF2B5EF4-FFF2-40B4-BE49-F238E27FC236}">
                  <a16:creationId xmlns:a16="http://schemas.microsoft.com/office/drawing/2014/main" id="{2AD126DB-A252-44D6-AD9B-AFD54F6B05E4}"/>
                </a:ext>
              </a:extLst>
            </p:cNvPr>
            <p:cNvSpPr/>
            <p:nvPr/>
          </p:nvSpPr>
          <p:spPr>
            <a:xfrm>
              <a:off x="0" y="0"/>
              <a:ext cx="3417298" cy="1697318"/>
            </a:xfrm>
            <a:prstGeom prst="rect">
              <a:avLst/>
            </a:prstGeom>
            <a:solidFill>
              <a:schemeClr val="accent4">
                <a:hueOff val="102361"/>
                <a:satOff val="14118"/>
                <a:lumOff val="10675"/>
              </a:schemeClr>
            </a:solidFill>
            <a:ln w="50800" cap="flat">
              <a:solidFill>
                <a:srgbClr val="000000"/>
              </a:solidFill>
              <a:prstDash val="solid"/>
              <a:miter lim="400000"/>
            </a:ln>
            <a:effectLst/>
          </p:spPr>
          <p:txBody>
            <a:bodyPr wrap="square" lIns="25400" tIns="25400" rIns="25400" bIns="25400" numCol="1" anchor="ctr">
              <a:noAutofit/>
            </a:bodyPr>
            <a:lstStyle/>
            <a:p>
              <a:pPr defTabSz="292100">
                <a:defRPr sz="2600"/>
              </a:pPr>
              <a:endParaRPr sz="1300">
                <a:latin typeface="+mn-lt"/>
                <a:ea typeface="+mn-ea"/>
                <a:cs typeface="+mn-ea"/>
                <a:sym typeface="+mn-lt"/>
              </a:endParaRPr>
            </a:p>
          </p:txBody>
        </p:sp>
        <p:sp>
          <p:nvSpPr>
            <p:cNvPr id="14" name="物理博士">
              <a:extLst>
                <a:ext uri="{FF2B5EF4-FFF2-40B4-BE49-F238E27FC236}">
                  <a16:creationId xmlns:a16="http://schemas.microsoft.com/office/drawing/2014/main" id="{A424176D-91D1-47C8-AA88-CE5AF4E8B1CC}"/>
                </a:ext>
              </a:extLst>
            </p:cNvPr>
            <p:cNvSpPr txBox="1"/>
            <p:nvPr/>
          </p:nvSpPr>
          <p:spPr>
            <a:xfrm>
              <a:off x="229957" y="379159"/>
              <a:ext cx="2957384" cy="938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defTabSz="584200">
                <a:defRPr sz="5600" b="1">
                  <a:solidFill>
                    <a:srgbClr val="000000"/>
                  </a:solidFill>
                  <a:latin typeface="Helvetica"/>
                  <a:ea typeface="Helvetica"/>
                  <a:cs typeface="Helvetica"/>
                  <a:sym typeface="Helvetica"/>
                </a:defRPr>
              </a:lvl1pPr>
            </a:lstStyle>
            <a:p>
              <a:pPr algn="ctr"/>
              <a:r>
                <a:rPr sz="2800" dirty="0" err="1">
                  <a:latin typeface="+mn-lt"/>
                  <a:ea typeface="+mn-ea"/>
                  <a:cs typeface="+mn-ea"/>
                  <a:sym typeface="+mn-lt"/>
                </a:rPr>
                <a:t>博士</a:t>
              </a:r>
              <a:r>
                <a:rPr lang="zh-CN" altLang="en-US" sz="2800" dirty="0">
                  <a:latin typeface="+mn-lt"/>
                  <a:ea typeface="+mn-ea"/>
                  <a:cs typeface="+mn-ea"/>
                  <a:sym typeface="+mn-lt"/>
                </a:rPr>
                <a:t>后</a:t>
              </a:r>
              <a:endParaRPr sz="2800" dirty="0">
                <a:latin typeface="+mn-lt"/>
                <a:ea typeface="+mn-ea"/>
                <a:cs typeface="+mn-ea"/>
                <a:sym typeface="+mn-lt"/>
              </a:endParaRPr>
            </a:p>
          </p:txBody>
        </p:sp>
      </p:grpSp>
    </p:spTree>
    <p:extLst>
      <p:ext uri="{BB962C8B-B14F-4D97-AF65-F5344CB8AC3E}">
        <p14:creationId xmlns:p14="http://schemas.microsoft.com/office/powerpoint/2010/main" val="200361875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4F5E8BA2-01C7-40BD-B938-E79E4079AA72}"/>
              </a:ext>
            </a:extLst>
          </p:cNvPr>
          <p:cNvSpPr txBox="1"/>
          <p:nvPr/>
        </p:nvSpPr>
        <p:spPr>
          <a:xfrm>
            <a:off x="1469035" y="683448"/>
            <a:ext cx="8521862"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600" dirty="0">
                <a:latin typeface="+mn-lt"/>
                <a:ea typeface="+mn-ea"/>
                <a:cs typeface="+mn-ea"/>
                <a:sym typeface="+mn-lt"/>
              </a:rPr>
              <a:t>提供开源可重复分析的实验室</a:t>
            </a:r>
            <a:endParaRPr lang="zh-CN" altLang="en-US" sz="3400" dirty="0">
              <a:latin typeface="+mn-lt"/>
              <a:ea typeface="+mn-ea"/>
              <a:cs typeface="+mn-ea"/>
              <a:sym typeface="+mn-lt"/>
            </a:endParaRPr>
          </a:p>
        </p:txBody>
      </p:sp>
      <p:sp>
        <p:nvSpPr>
          <p:cNvPr id="3" name="内容占位符 1">
            <a:extLst>
              <a:ext uri="{FF2B5EF4-FFF2-40B4-BE49-F238E27FC236}">
                <a16:creationId xmlns:a16="http://schemas.microsoft.com/office/drawing/2014/main" id="{B0FA7301-2EAC-4F3F-9FE0-0AE34B930892}"/>
              </a:ext>
            </a:extLst>
          </p:cNvPr>
          <p:cNvSpPr txBox="1">
            <a:spLocks/>
          </p:cNvSpPr>
          <p:nvPr/>
        </p:nvSpPr>
        <p:spPr>
          <a:xfrm>
            <a:off x="716692" y="1903412"/>
            <a:ext cx="11475308" cy="4083051"/>
          </a:xfrm>
          <a:prstGeom prst="rect">
            <a:avLst/>
          </a:prstGeom>
        </p:spPr>
        <p:txBody>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hangingPunct="1"/>
            <a:r>
              <a:rPr lang="zh-CN" altLang="en-US">
                <a:solidFill>
                  <a:srgbClr val="FFFFFF"/>
                </a:solidFill>
                <a:latin typeface="+mn-lt"/>
                <a:ea typeface="+mn-ea"/>
                <a:cs typeface="+mn-ea"/>
                <a:sym typeface="+mn-lt"/>
              </a:rPr>
              <a:t>密歇根大学</a:t>
            </a:r>
            <a:r>
              <a:rPr lang="en-US" altLang="zh-CN">
                <a:solidFill>
                  <a:srgbClr val="FFFFFF"/>
                </a:solidFill>
                <a:latin typeface="+mn-lt"/>
                <a:ea typeface="+mn-ea"/>
                <a:cs typeface="+mn-ea"/>
                <a:sym typeface="+mn-lt"/>
              </a:rPr>
              <a:t>Pat Schloss</a:t>
            </a:r>
            <a:r>
              <a:rPr lang="zh-CN" altLang="en-US">
                <a:solidFill>
                  <a:srgbClr val="FFFFFF"/>
                </a:solidFill>
                <a:latin typeface="+mn-lt"/>
                <a:ea typeface="+mn-ea"/>
                <a:cs typeface="+mn-ea"/>
                <a:sym typeface="+mn-lt"/>
              </a:rPr>
              <a:t> </a:t>
            </a:r>
            <a:r>
              <a:rPr lang="en-US" altLang="zh-CN">
                <a:solidFill>
                  <a:srgbClr val="FFFFFF"/>
                </a:solidFill>
                <a:latin typeface="+mn-lt"/>
                <a:ea typeface="+mn-ea"/>
                <a:cs typeface="+mn-ea"/>
                <a:sym typeface="+mn-lt"/>
                <a:hlinkClick r:id="rId3">
                  <a:extLst>
                    <a:ext uri="{A12FA001-AC4F-418D-AE19-62706E023703}">
                      <ahyp:hlinkClr xmlns:ahyp="http://schemas.microsoft.com/office/drawing/2018/hyperlinkcolor" val="tx"/>
                    </a:ext>
                  </a:extLst>
                </a:hlinkClick>
              </a:rPr>
              <a:t>http://www.schlosslab.org</a:t>
            </a:r>
            <a:r>
              <a:rPr lang="en-US" altLang="zh-CN">
                <a:solidFill>
                  <a:srgbClr val="FFFFFF"/>
                </a:solidFill>
                <a:latin typeface="+mn-lt"/>
                <a:ea typeface="+mn-ea"/>
                <a:cs typeface="+mn-ea"/>
                <a:sym typeface="+mn-lt"/>
              </a:rPr>
              <a:t> </a:t>
            </a:r>
          </a:p>
          <a:p>
            <a:pPr hangingPunct="1"/>
            <a:r>
              <a:rPr lang="zh-CN" altLang="en-US">
                <a:solidFill>
                  <a:srgbClr val="FFFFFF"/>
                </a:solidFill>
                <a:latin typeface="+mn-lt"/>
                <a:ea typeface="+mn-ea"/>
                <a:cs typeface="+mn-ea"/>
                <a:sym typeface="+mn-lt"/>
              </a:rPr>
              <a:t>斯坦福大学</a:t>
            </a:r>
            <a:r>
              <a:rPr lang="en-US" altLang="zh-CN">
                <a:solidFill>
                  <a:srgbClr val="FFFFFF"/>
                </a:solidFill>
                <a:latin typeface="+mn-lt"/>
                <a:ea typeface="+mn-ea"/>
                <a:cs typeface="+mn-ea"/>
                <a:sym typeface="+mn-lt"/>
              </a:rPr>
              <a:t>Susan Holmes </a:t>
            </a:r>
            <a:r>
              <a:rPr lang="en-US" altLang="zh-CN">
                <a:solidFill>
                  <a:srgbClr val="FFFFFF"/>
                </a:solidFill>
                <a:latin typeface="+mn-lt"/>
                <a:ea typeface="+mn-ea"/>
                <a:cs typeface="+mn-ea"/>
                <a:sym typeface="+mn-lt"/>
                <a:hlinkClick r:id="rId4">
                  <a:extLst>
                    <a:ext uri="{A12FA001-AC4F-418D-AE19-62706E023703}">
                      <ahyp:hlinkClr xmlns:ahyp="http://schemas.microsoft.com/office/drawing/2018/hyperlinkcolor" val="tx"/>
                    </a:ext>
                  </a:extLst>
                </a:hlinkClick>
              </a:rPr>
              <a:t>http://statweb.stanford.edu/~susan/</a:t>
            </a:r>
            <a:endParaRPr lang="en-US" altLang="zh-CN">
              <a:solidFill>
                <a:srgbClr val="FFFFFF"/>
              </a:solidFill>
              <a:latin typeface="+mn-lt"/>
              <a:ea typeface="+mn-ea"/>
              <a:cs typeface="+mn-ea"/>
              <a:sym typeface="+mn-lt"/>
            </a:endParaRPr>
          </a:p>
          <a:p>
            <a:pPr hangingPunct="1"/>
            <a:r>
              <a:rPr lang="zh-CN" altLang="en-US">
                <a:solidFill>
                  <a:srgbClr val="FFFFFF"/>
                </a:solidFill>
                <a:latin typeface="+mn-lt"/>
                <a:ea typeface="+mn-ea"/>
                <a:cs typeface="+mn-ea"/>
                <a:sym typeface="+mn-lt"/>
              </a:rPr>
              <a:t>德国马普</a:t>
            </a:r>
            <a:r>
              <a:rPr lang="en-US" altLang="zh-CN">
                <a:solidFill>
                  <a:srgbClr val="FFFFFF"/>
                </a:solidFill>
                <a:latin typeface="+mn-lt"/>
                <a:ea typeface="+mn-ea"/>
                <a:cs typeface="+mn-ea"/>
                <a:sym typeface="+mn-lt"/>
              </a:rPr>
              <a:t>Paul Schulze-Lefert </a:t>
            </a:r>
            <a:r>
              <a:rPr lang="en-US" altLang="zh-CN">
                <a:solidFill>
                  <a:srgbClr val="FFFFFF"/>
                </a:solidFill>
                <a:latin typeface="+mn-lt"/>
                <a:ea typeface="+mn-ea"/>
                <a:cs typeface="+mn-ea"/>
                <a:sym typeface="+mn-lt"/>
                <a:hlinkClick r:id="rId5">
                  <a:extLst>
                    <a:ext uri="{A12FA001-AC4F-418D-AE19-62706E023703}">
                      <ahyp:hlinkClr xmlns:ahyp="http://schemas.microsoft.com/office/drawing/2018/hyperlinkcolor" val="tx"/>
                    </a:ext>
                  </a:extLst>
                </a:hlinkClick>
              </a:rPr>
              <a:t>https://github.com/garridoo</a:t>
            </a:r>
            <a:endParaRPr lang="en-US" altLang="zh-CN">
              <a:solidFill>
                <a:srgbClr val="FFFFFF"/>
              </a:solidFill>
              <a:latin typeface="+mn-lt"/>
              <a:ea typeface="+mn-ea"/>
              <a:cs typeface="+mn-ea"/>
              <a:sym typeface="+mn-lt"/>
            </a:endParaRPr>
          </a:p>
          <a:p>
            <a:pPr hangingPunct="1"/>
            <a:r>
              <a:rPr lang="zh-CN" altLang="en-US">
                <a:solidFill>
                  <a:srgbClr val="FFFFFF"/>
                </a:solidFill>
                <a:latin typeface="+mn-lt"/>
                <a:ea typeface="+mn-ea"/>
                <a:cs typeface="+mn-ea"/>
                <a:sym typeface="+mn-lt"/>
              </a:rPr>
              <a:t>北卡教堂山</a:t>
            </a:r>
            <a:r>
              <a:rPr lang="en-US" altLang="zh-CN">
                <a:solidFill>
                  <a:srgbClr val="FFFFFF"/>
                </a:solidFill>
                <a:latin typeface="+mn-lt"/>
                <a:ea typeface="+mn-ea"/>
                <a:cs typeface="+mn-ea"/>
                <a:sym typeface="+mn-lt"/>
              </a:rPr>
              <a:t>Jeffery L. Dangl </a:t>
            </a:r>
            <a:r>
              <a:rPr lang="en-US" altLang="zh-CN">
                <a:solidFill>
                  <a:srgbClr val="FFFFFF"/>
                </a:solidFill>
                <a:latin typeface="+mn-lt"/>
                <a:ea typeface="+mn-ea"/>
                <a:cs typeface="+mn-ea"/>
                <a:sym typeface="+mn-lt"/>
                <a:hlinkClick r:id="rId6">
                  <a:extLst>
                    <a:ext uri="{A12FA001-AC4F-418D-AE19-62706E023703}">
                      <ahyp:hlinkClr xmlns:ahyp="http://schemas.microsoft.com/office/drawing/2018/hyperlinkcolor" val="tx"/>
                    </a:ext>
                  </a:extLst>
                </a:hlinkClick>
              </a:rPr>
              <a:t>https://github.com/isaisg/</a:t>
            </a:r>
            <a:endParaRPr lang="en-US" altLang="zh-CN">
              <a:solidFill>
                <a:srgbClr val="FFFFFF"/>
              </a:solidFill>
              <a:latin typeface="+mn-lt"/>
              <a:ea typeface="+mn-ea"/>
              <a:cs typeface="+mn-ea"/>
              <a:sym typeface="+mn-lt"/>
            </a:endParaRPr>
          </a:p>
          <a:p>
            <a:pPr hangingPunct="1"/>
            <a:r>
              <a:rPr lang="en-US" altLang="zh-CN">
                <a:solidFill>
                  <a:srgbClr val="FFFFFF"/>
                </a:solidFill>
                <a:latin typeface="+mn-lt"/>
                <a:ea typeface="+mn-ea"/>
                <a:cs typeface="+mn-ea"/>
                <a:sym typeface="+mn-lt"/>
              </a:rPr>
              <a:t>EMBL-EBI</a:t>
            </a:r>
            <a:r>
              <a:rPr lang="en-US" altLang="zh-CN">
                <a:solidFill>
                  <a:srgbClr val="FFFFFF"/>
                </a:solidFill>
                <a:latin typeface="+mn-lt"/>
                <a:ea typeface="+mn-ea"/>
                <a:cs typeface="+mn-ea"/>
                <a:sym typeface="+mn-lt"/>
                <a:hlinkClick r:id="rId7">
                  <a:extLst>
                    <a:ext uri="{A12FA001-AC4F-418D-AE19-62706E023703}">
                      <ahyp:hlinkClr xmlns:ahyp="http://schemas.microsoft.com/office/drawing/2018/hyperlinkcolor" val="tx"/>
                    </a:ext>
                  </a:extLst>
                </a:hlinkClick>
              </a:rPr>
              <a:t> Robert D. Finn</a:t>
            </a:r>
            <a:r>
              <a:rPr lang="zh-CN" altLang="en-US">
                <a:solidFill>
                  <a:srgbClr val="FFFFFF"/>
                </a:solidFill>
                <a:latin typeface="+mn-lt"/>
                <a:ea typeface="+mn-ea"/>
                <a:cs typeface="+mn-ea"/>
                <a:sym typeface="+mn-lt"/>
              </a:rPr>
              <a:t> </a:t>
            </a:r>
            <a:r>
              <a:rPr lang="en-US" altLang="zh-CN">
                <a:solidFill>
                  <a:srgbClr val="FFFFFF"/>
                </a:solidFill>
                <a:latin typeface="+mn-lt"/>
                <a:ea typeface="+mn-ea"/>
                <a:cs typeface="+mn-ea"/>
                <a:sym typeface="+mn-lt"/>
                <a:hlinkClick r:id="rId8">
                  <a:extLst>
                    <a:ext uri="{A12FA001-AC4F-418D-AE19-62706E023703}">
                      <ahyp:hlinkClr xmlns:ahyp="http://schemas.microsoft.com/office/drawing/2018/hyperlinkcolor" val="tx"/>
                    </a:ext>
                  </a:extLst>
                </a:hlinkClick>
              </a:rPr>
              <a:t>https://github.com/Finn-Lab/MGS-gut</a:t>
            </a:r>
            <a:endParaRPr lang="en-US" altLang="zh-CN">
              <a:solidFill>
                <a:srgbClr val="FFFFFF"/>
              </a:solidFill>
              <a:latin typeface="+mn-lt"/>
              <a:ea typeface="+mn-ea"/>
              <a:cs typeface="+mn-ea"/>
              <a:sym typeface="+mn-lt"/>
            </a:endParaRPr>
          </a:p>
          <a:p>
            <a:pPr hangingPunct="1"/>
            <a:r>
              <a:rPr lang="zh-CN" altLang="en-US">
                <a:solidFill>
                  <a:srgbClr val="FFFFFF"/>
                </a:solidFill>
                <a:latin typeface="+mn-lt"/>
                <a:ea typeface="+mn-ea"/>
                <a:cs typeface="+mn-ea"/>
                <a:sym typeface="+mn-lt"/>
              </a:rPr>
              <a:t>比利时鲁汶大学  </a:t>
            </a:r>
            <a:r>
              <a:rPr lang="en-US" altLang="zh-CN">
                <a:solidFill>
                  <a:srgbClr val="FFFFFF"/>
                </a:solidFill>
                <a:latin typeface="+mn-lt"/>
                <a:ea typeface="+mn-ea"/>
                <a:cs typeface="+mn-ea"/>
                <a:sym typeface="+mn-lt"/>
                <a:hlinkClick r:id="rId9">
                  <a:extLst>
                    <a:ext uri="{A12FA001-AC4F-418D-AE19-62706E023703}">
                      <ahyp:hlinkClr xmlns:ahyp="http://schemas.microsoft.com/office/drawing/2018/hyperlinkcolor" val="tx"/>
                    </a:ext>
                  </a:extLst>
                </a:hlinkClick>
              </a:rPr>
              <a:t>Jeroen Raes</a:t>
            </a:r>
            <a:r>
              <a:rPr lang="en-US" altLang="zh-CN">
                <a:solidFill>
                  <a:srgbClr val="FFFFFF"/>
                </a:solidFill>
                <a:latin typeface="+mn-lt"/>
                <a:ea typeface="+mn-ea"/>
                <a:cs typeface="+mn-ea"/>
                <a:sym typeface="+mn-lt"/>
              </a:rPr>
              <a:t> </a:t>
            </a:r>
            <a:r>
              <a:rPr lang="en-US" altLang="zh-CN">
                <a:solidFill>
                  <a:srgbClr val="FFFFFF"/>
                </a:solidFill>
                <a:latin typeface="+mn-lt"/>
                <a:ea typeface="+mn-ea"/>
                <a:cs typeface="+mn-ea"/>
                <a:sym typeface="+mn-lt"/>
                <a:hlinkClick r:id="rId10">
                  <a:extLst>
                    <a:ext uri="{A12FA001-AC4F-418D-AE19-62706E023703}">
                      <ahyp:hlinkClr xmlns:ahyp="http://schemas.microsoft.com/office/drawing/2018/hyperlinkcolor" val="tx"/>
                    </a:ext>
                  </a:extLst>
                </a:hlinkClick>
              </a:rPr>
              <a:t>https://github.com/raeslab</a:t>
            </a:r>
            <a:r>
              <a:rPr lang="en-US" altLang="zh-CN">
                <a:solidFill>
                  <a:srgbClr val="FFFFFF"/>
                </a:solidFill>
                <a:latin typeface="+mn-lt"/>
                <a:ea typeface="+mn-ea"/>
                <a:cs typeface="+mn-ea"/>
                <a:sym typeface="+mn-lt"/>
              </a:rPr>
              <a:t> </a:t>
            </a:r>
          </a:p>
          <a:p>
            <a:pPr hangingPunct="1"/>
            <a:r>
              <a:rPr lang="zh-CN" altLang="en-US">
                <a:solidFill>
                  <a:srgbClr val="FFFFFF"/>
                </a:solidFill>
                <a:latin typeface="+mn-lt"/>
                <a:ea typeface="+mn-ea"/>
                <a:cs typeface="+mn-ea"/>
                <a:sym typeface="+mn-lt"/>
              </a:rPr>
              <a:t>贝勒医学院 </a:t>
            </a:r>
            <a:r>
              <a:rPr lang="en-US" altLang="zh-CN">
                <a:solidFill>
                  <a:srgbClr val="FFFFFF"/>
                </a:solidFill>
                <a:latin typeface="+mn-lt"/>
                <a:ea typeface="+mn-ea"/>
                <a:cs typeface="+mn-ea"/>
                <a:sym typeface="+mn-lt"/>
              </a:rPr>
              <a:t>Christopher J. Stewart </a:t>
            </a:r>
            <a:r>
              <a:rPr lang="en-US" altLang="zh-CN">
                <a:solidFill>
                  <a:srgbClr val="FFFFFF"/>
                </a:solidFill>
                <a:latin typeface="+mn-lt"/>
                <a:ea typeface="+mn-ea"/>
                <a:cs typeface="+mn-ea"/>
                <a:sym typeface="+mn-lt"/>
                <a:hlinkClick r:id="rId11">
                  <a:extLst>
                    <a:ext uri="{A12FA001-AC4F-418D-AE19-62706E023703}">
                      <ahyp:hlinkClr xmlns:ahyp="http://schemas.microsoft.com/office/drawing/2018/hyperlinkcolor" val="tx"/>
                    </a:ext>
                  </a:extLst>
                </a:hlinkClick>
              </a:rPr>
              <a:t>https://github.com/StewartLab</a:t>
            </a:r>
            <a:r>
              <a:rPr lang="en-US" altLang="zh-CN">
                <a:solidFill>
                  <a:srgbClr val="FFFFFF"/>
                </a:solidFill>
                <a:latin typeface="+mn-lt"/>
                <a:ea typeface="+mn-ea"/>
                <a:cs typeface="+mn-ea"/>
                <a:sym typeface="+mn-lt"/>
              </a:rPr>
              <a:t> </a:t>
            </a:r>
          </a:p>
          <a:p>
            <a:pPr hangingPunct="1"/>
            <a:r>
              <a:rPr lang="zh-CN" altLang="en-US">
                <a:solidFill>
                  <a:srgbClr val="FFFFFF"/>
                </a:solidFill>
                <a:latin typeface="+mn-lt"/>
                <a:ea typeface="+mn-ea"/>
                <a:cs typeface="+mn-ea"/>
                <a:sym typeface="+mn-lt"/>
              </a:rPr>
              <a:t>遗传发育所</a:t>
            </a:r>
            <a:r>
              <a:rPr lang="en-US" altLang="zh-CN">
                <a:solidFill>
                  <a:srgbClr val="FFFFFF"/>
                </a:solidFill>
                <a:latin typeface="+mn-lt"/>
                <a:ea typeface="+mn-ea"/>
                <a:cs typeface="+mn-ea"/>
                <a:sym typeface="+mn-lt"/>
              </a:rPr>
              <a:t>/CEPAMS</a:t>
            </a:r>
            <a:r>
              <a:rPr lang="zh-CN" altLang="en-US">
                <a:solidFill>
                  <a:srgbClr val="FFFFFF"/>
                </a:solidFill>
                <a:latin typeface="+mn-lt"/>
                <a:ea typeface="+mn-ea"/>
                <a:cs typeface="+mn-ea"/>
                <a:sym typeface="+mn-lt"/>
              </a:rPr>
              <a:t>白洋 </a:t>
            </a:r>
            <a:r>
              <a:rPr lang="en-US" altLang="zh-CN">
                <a:solidFill>
                  <a:srgbClr val="FFFFFF"/>
                </a:solidFill>
                <a:latin typeface="+mn-lt"/>
                <a:ea typeface="+mn-ea"/>
                <a:cs typeface="+mn-ea"/>
                <a:sym typeface="+mn-lt"/>
                <a:hlinkClick r:id="rId12">
                  <a:extLst>
                    <a:ext uri="{A12FA001-AC4F-418D-AE19-62706E023703}">
                      <ahyp:hlinkClr xmlns:ahyp="http://schemas.microsoft.com/office/drawing/2018/hyperlinkcolor" val="tx"/>
                    </a:ext>
                  </a:extLst>
                </a:hlinkClick>
              </a:rPr>
              <a:t>https://github.com/microbiota</a:t>
            </a:r>
            <a:endParaRPr lang="en-US" altLang="zh-CN">
              <a:solidFill>
                <a:srgbClr val="FFFFFF"/>
              </a:solidFill>
              <a:latin typeface="+mn-lt"/>
              <a:ea typeface="+mn-ea"/>
              <a:cs typeface="+mn-ea"/>
              <a:sym typeface="+mn-lt"/>
            </a:endParaRPr>
          </a:p>
          <a:p>
            <a:pPr hangingPunct="1"/>
            <a:endParaRPr lang="en-US" altLang="zh-CN">
              <a:solidFill>
                <a:srgbClr val="FFFFFF"/>
              </a:solidFill>
              <a:latin typeface="+mn-lt"/>
              <a:ea typeface="+mn-ea"/>
              <a:cs typeface="+mn-ea"/>
              <a:sym typeface="+mn-lt"/>
            </a:endParaRPr>
          </a:p>
          <a:p>
            <a:pPr hangingPunct="1"/>
            <a:endParaRPr lang="en-US" altLang="zh-CN">
              <a:solidFill>
                <a:srgbClr val="FFFFFF"/>
              </a:solidFill>
              <a:latin typeface="+mn-lt"/>
              <a:ea typeface="+mn-ea"/>
              <a:cs typeface="+mn-ea"/>
              <a:sym typeface="+mn-lt"/>
            </a:endParaRPr>
          </a:p>
          <a:p>
            <a:pPr hangingPunct="1"/>
            <a:endParaRPr lang="en-US" altLang="zh-CN">
              <a:solidFill>
                <a:srgbClr val="FFFFFF"/>
              </a:solidFill>
              <a:latin typeface="+mn-lt"/>
              <a:ea typeface="+mn-ea"/>
              <a:cs typeface="+mn-ea"/>
              <a:sym typeface="+mn-lt"/>
            </a:endParaRPr>
          </a:p>
          <a:p>
            <a:pPr hangingPunct="1"/>
            <a:endParaRPr lang="en-US" altLang="zh-CN">
              <a:solidFill>
                <a:srgbClr val="FFFFFF"/>
              </a:solidFill>
              <a:latin typeface="+mn-lt"/>
              <a:ea typeface="+mn-ea"/>
              <a:cs typeface="+mn-ea"/>
              <a:sym typeface="+mn-lt"/>
            </a:endParaRPr>
          </a:p>
          <a:p>
            <a:pPr hangingPunct="1"/>
            <a:endParaRPr lang="en-US" altLang="zh-CN">
              <a:solidFill>
                <a:srgbClr val="FFFFFF"/>
              </a:solidFill>
              <a:latin typeface="+mn-lt"/>
              <a:ea typeface="+mn-ea"/>
              <a:cs typeface="+mn-ea"/>
              <a:sym typeface="+mn-lt"/>
            </a:endParaRPr>
          </a:p>
          <a:p>
            <a:pPr hangingPunct="1"/>
            <a:endParaRPr lang="zh-CN" altLang="en-US" dirty="0">
              <a:solidFill>
                <a:srgbClr val="FFFFFF"/>
              </a:solidFill>
              <a:latin typeface="+mn-lt"/>
              <a:ea typeface="+mn-ea"/>
              <a:cs typeface="+mn-ea"/>
              <a:sym typeface="+mn-lt"/>
            </a:endParaRPr>
          </a:p>
        </p:txBody>
      </p:sp>
    </p:spTree>
    <p:extLst>
      <p:ext uri="{BB962C8B-B14F-4D97-AF65-F5344CB8AC3E}">
        <p14:creationId xmlns:p14="http://schemas.microsoft.com/office/powerpoint/2010/main" val="101276810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BCEFBF75-6431-41D3-93F9-E8E841301341}"/>
              </a:ext>
            </a:extLst>
          </p:cNvPr>
          <p:cNvSpPr txBox="1"/>
          <p:nvPr/>
        </p:nvSpPr>
        <p:spPr>
          <a:xfrm>
            <a:off x="1469035" y="683448"/>
            <a:ext cx="8521862"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600" dirty="0">
                <a:latin typeface="+mn-lt"/>
                <a:ea typeface="+mn-ea"/>
                <a:cs typeface="+mn-ea"/>
                <a:sym typeface="+mn-lt"/>
              </a:rPr>
              <a:t>打破知识鸿沟</a:t>
            </a:r>
            <a:r>
              <a:rPr lang="en-US" altLang="zh-CN" sz="3600" dirty="0">
                <a:latin typeface="+mn-lt"/>
                <a:ea typeface="+mn-ea"/>
                <a:cs typeface="+mn-ea"/>
                <a:sym typeface="+mn-lt"/>
              </a:rPr>
              <a:t>——</a:t>
            </a:r>
            <a:r>
              <a:rPr lang="zh-CN" altLang="en-US" sz="3600" dirty="0">
                <a:latin typeface="+mn-lt"/>
                <a:ea typeface="+mn-ea"/>
                <a:cs typeface="+mn-ea"/>
                <a:sym typeface="+mn-lt"/>
              </a:rPr>
              <a:t>宏基因组公众号</a:t>
            </a:r>
            <a:endParaRPr lang="zh-CN" altLang="en-US" sz="3400" dirty="0">
              <a:latin typeface="+mn-lt"/>
              <a:ea typeface="+mn-ea"/>
              <a:cs typeface="+mn-ea"/>
              <a:sym typeface="+mn-lt"/>
            </a:endParaRPr>
          </a:p>
        </p:txBody>
      </p:sp>
      <p:pic>
        <p:nvPicPr>
          <p:cNvPr id="3" name="图片 2">
            <a:extLst>
              <a:ext uri="{FF2B5EF4-FFF2-40B4-BE49-F238E27FC236}">
                <a16:creationId xmlns:a16="http://schemas.microsoft.com/office/drawing/2014/main" id="{24821A52-B166-480D-9188-C60FCFCF70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2775" y="1825625"/>
            <a:ext cx="4156075" cy="4156075"/>
          </a:xfrm>
          <a:prstGeom prst="rect">
            <a:avLst/>
          </a:prstGeom>
        </p:spPr>
      </p:pic>
      <p:sp>
        <p:nvSpPr>
          <p:cNvPr id="4" name="内容占位符 2">
            <a:extLst>
              <a:ext uri="{FF2B5EF4-FFF2-40B4-BE49-F238E27FC236}">
                <a16:creationId xmlns:a16="http://schemas.microsoft.com/office/drawing/2014/main" id="{4B5B2E44-16D6-4940-8E03-8F7A50C92529}"/>
              </a:ext>
            </a:extLst>
          </p:cNvPr>
          <p:cNvSpPr txBox="1">
            <a:spLocks/>
          </p:cNvSpPr>
          <p:nvPr/>
        </p:nvSpPr>
        <p:spPr>
          <a:xfrm>
            <a:off x="838200" y="1825625"/>
            <a:ext cx="5566996" cy="4351338"/>
          </a:xfrm>
          <a:prstGeom prst="rect">
            <a:avLst/>
          </a:prstGeom>
        </p:spPr>
        <p:txBody>
          <a:bodyPr>
            <a:normAutofit lnSpcReduction="1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hangingPunct="1"/>
            <a:r>
              <a:rPr lang="zh-CN" altLang="en-US" dirty="0">
                <a:solidFill>
                  <a:srgbClr val="FFFFFF"/>
                </a:solidFill>
                <a:latin typeface="+mn-lt"/>
                <a:ea typeface="+mn-ea"/>
                <a:cs typeface="+mn-ea"/>
                <a:sym typeface="+mn-lt"/>
              </a:rPr>
              <a:t>撰写并分享科研经验、软件方法、文献笔记和分析代码</a:t>
            </a:r>
            <a:endParaRPr lang="en-US" altLang="zh-CN" dirty="0">
              <a:solidFill>
                <a:srgbClr val="FFFFFF"/>
              </a:solidFill>
              <a:latin typeface="+mn-lt"/>
              <a:ea typeface="+mn-ea"/>
              <a:cs typeface="+mn-ea"/>
              <a:sym typeface="+mn-lt"/>
            </a:endParaRPr>
          </a:p>
          <a:p>
            <a:pPr hangingPunct="1"/>
            <a:r>
              <a:rPr lang="zh-CN" altLang="en-US" dirty="0">
                <a:solidFill>
                  <a:srgbClr val="FFFFFF"/>
                </a:solidFill>
                <a:latin typeface="+mn-lt"/>
                <a:ea typeface="+mn-ea"/>
                <a:cs typeface="+mn-ea"/>
                <a:sym typeface="+mn-lt"/>
              </a:rPr>
              <a:t>两年</a:t>
            </a:r>
            <a:r>
              <a:rPr lang="en-US" altLang="zh-CN" dirty="0">
                <a:solidFill>
                  <a:srgbClr val="FFFFFF"/>
                </a:solidFill>
                <a:latin typeface="+mn-lt"/>
                <a:ea typeface="+mn-ea"/>
                <a:cs typeface="+mn-ea"/>
                <a:sym typeface="+mn-lt"/>
              </a:rPr>
              <a:t>——744</a:t>
            </a:r>
            <a:r>
              <a:rPr lang="zh-CN" altLang="en-US" dirty="0">
                <a:solidFill>
                  <a:srgbClr val="FFFFFF"/>
                </a:solidFill>
                <a:latin typeface="+mn-lt"/>
                <a:ea typeface="+mn-ea"/>
                <a:cs typeface="+mn-ea"/>
                <a:sym typeface="+mn-lt"/>
              </a:rPr>
              <a:t>天，</a:t>
            </a:r>
            <a:r>
              <a:rPr lang="en-US" altLang="zh-CN" dirty="0">
                <a:solidFill>
                  <a:srgbClr val="FFFFFF"/>
                </a:solidFill>
                <a:latin typeface="+mn-lt"/>
                <a:ea typeface="+mn-ea"/>
                <a:cs typeface="+mn-ea"/>
                <a:sym typeface="+mn-lt"/>
              </a:rPr>
              <a:t>423</a:t>
            </a:r>
            <a:r>
              <a:rPr lang="zh-CN" altLang="en-US" dirty="0">
                <a:solidFill>
                  <a:srgbClr val="FFFFFF"/>
                </a:solidFill>
                <a:latin typeface="+mn-lt"/>
                <a:ea typeface="+mn-ea"/>
                <a:cs typeface="+mn-ea"/>
                <a:sym typeface="+mn-lt"/>
              </a:rPr>
              <a:t>篇原创文章，</a:t>
            </a:r>
            <a:r>
              <a:rPr lang="en-US" altLang="zh-CN" dirty="0">
                <a:solidFill>
                  <a:srgbClr val="FFFFFF"/>
                </a:solidFill>
                <a:latin typeface="+mn-lt"/>
                <a:ea typeface="+mn-ea"/>
                <a:cs typeface="+mn-ea"/>
                <a:sym typeface="+mn-lt"/>
              </a:rPr>
              <a:t>200</a:t>
            </a:r>
            <a:r>
              <a:rPr lang="zh-CN" altLang="en-US" dirty="0">
                <a:solidFill>
                  <a:srgbClr val="FFFFFF"/>
                </a:solidFill>
                <a:latin typeface="+mn-lt"/>
                <a:ea typeface="+mn-ea"/>
                <a:cs typeface="+mn-ea"/>
                <a:sym typeface="+mn-lt"/>
              </a:rPr>
              <a:t>多万字</a:t>
            </a:r>
            <a:endParaRPr lang="en-US" altLang="zh-CN" dirty="0">
              <a:solidFill>
                <a:srgbClr val="FFFFFF"/>
              </a:solidFill>
              <a:latin typeface="+mn-lt"/>
              <a:ea typeface="+mn-ea"/>
              <a:cs typeface="+mn-ea"/>
              <a:sym typeface="+mn-lt"/>
            </a:endParaRPr>
          </a:p>
          <a:p>
            <a:pPr hangingPunct="1"/>
            <a:r>
              <a:rPr lang="zh-CN" altLang="en-US" dirty="0">
                <a:solidFill>
                  <a:srgbClr val="FFFFFF"/>
                </a:solidFill>
                <a:latin typeface="+mn-lt"/>
                <a:ea typeface="+mn-ea"/>
                <a:cs typeface="+mn-ea"/>
                <a:sym typeface="+mn-lt"/>
              </a:rPr>
              <a:t>扩增子系列图表解读、分析流程和绘图教程</a:t>
            </a:r>
            <a:r>
              <a:rPr lang="en-US" altLang="zh-CN" dirty="0">
                <a:solidFill>
                  <a:srgbClr val="FFFFFF"/>
                </a:solidFill>
                <a:latin typeface="+mn-lt"/>
                <a:ea typeface="+mn-ea"/>
                <a:cs typeface="+mn-ea"/>
                <a:sym typeface="+mn-lt"/>
              </a:rPr>
              <a:t>21</a:t>
            </a:r>
            <a:r>
              <a:rPr lang="zh-CN" altLang="en-US" dirty="0">
                <a:solidFill>
                  <a:srgbClr val="FFFFFF"/>
                </a:solidFill>
                <a:latin typeface="+mn-lt"/>
                <a:ea typeface="+mn-ea"/>
                <a:cs typeface="+mn-ea"/>
                <a:sym typeface="+mn-lt"/>
              </a:rPr>
              <a:t>篇</a:t>
            </a:r>
            <a:endParaRPr lang="en-US" altLang="zh-CN" dirty="0">
              <a:solidFill>
                <a:srgbClr val="FFFFFF"/>
              </a:solidFill>
              <a:latin typeface="+mn-lt"/>
              <a:ea typeface="+mn-ea"/>
              <a:cs typeface="+mn-ea"/>
              <a:sym typeface="+mn-lt"/>
            </a:endParaRPr>
          </a:p>
          <a:p>
            <a:pPr hangingPunct="1"/>
            <a:r>
              <a:rPr lang="en-US" altLang="zh-CN" dirty="0">
                <a:solidFill>
                  <a:srgbClr val="FFFFFF"/>
                </a:solidFill>
                <a:latin typeface="+mn-lt"/>
                <a:ea typeface="+mn-ea"/>
                <a:cs typeface="+mn-ea"/>
                <a:sym typeface="+mn-lt"/>
              </a:rPr>
              <a:t>QIIME2</a:t>
            </a:r>
            <a:r>
              <a:rPr lang="zh-CN" altLang="en-US" dirty="0">
                <a:solidFill>
                  <a:srgbClr val="FFFFFF"/>
                </a:solidFill>
                <a:latin typeface="+mn-lt"/>
                <a:ea typeface="+mn-ea"/>
                <a:cs typeface="+mn-ea"/>
                <a:sym typeface="+mn-lt"/>
              </a:rPr>
              <a:t>中文帮助文档</a:t>
            </a:r>
            <a:r>
              <a:rPr lang="en-US" altLang="zh-CN" dirty="0">
                <a:solidFill>
                  <a:srgbClr val="FFFFFF"/>
                </a:solidFill>
                <a:latin typeface="+mn-lt"/>
                <a:ea typeface="+mn-ea"/>
                <a:cs typeface="+mn-ea"/>
                <a:sym typeface="+mn-lt"/>
              </a:rPr>
              <a:t>18</a:t>
            </a:r>
            <a:r>
              <a:rPr lang="zh-CN" altLang="en-US" dirty="0">
                <a:solidFill>
                  <a:srgbClr val="FFFFFF"/>
                </a:solidFill>
                <a:latin typeface="+mn-lt"/>
                <a:ea typeface="+mn-ea"/>
                <a:cs typeface="+mn-ea"/>
                <a:sym typeface="+mn-lt"/>
              </a:rPr>
              <a:t>篇</a:t>
            </a:r>
            <a:endParaRPr lang="en-US" altLang="zh-CN" dirty="0">
              <a:solidFill>
                <a:srgbClr val="FFFFFF"/>
              </a:solidFill>
              <a:latin typeface="+mn-lt"/>
              <a:ea typeface="+mn-ea"/>
              <a:cs typeface="+mn-ea"/>
              <a:sym typeface="+mn-lt"/>
            </a:endParaRPr>
          </a:p>
          <a:p>
            <a:pPr hangingPunct="1"/>
            <a:r>
              <a:rPr lang="zh-CN" altLang="en-US" dirty="0">
                <a:solidFill>
                  <a:srgbClr val="FFFFFF"/>
                </a:solidFill>
                <a:latin typeface="+mn-lt"/>
                <a:ea typeface="+mn-ea"/>
                <a:cs typeface="+mn-ea"/>
                <a:sym typeface="+mn-lt"/>
              </a:rPr>
              <a:t>宏基因组分析流程</a:t>
            </a:r>
            <a:r>
              <a:rPr lang="en-US" altLang="zh-CN" dirty="0">
                <a:solidFill>
                  <a:srgbClr val="FFFFFF"/>
                </a:solidFill>
                <a:latin typeface="+mn-lt"/>
                <a:ea typeface="+mn-ea"/>
                <a:cs typeface="+mn-ea"/>
                <a:sym typeface="+mn-lt"/>
              </a:rPr>
              <a:t>20</a:t>
            </a:r>
            <a:r>
              <a:rPr lang="zh-CN" altLang="en-US" dirty="0">
                <a:solidFill>
                  <a:srgbClr val="FFFFFF"/>
                </a:solidFill>
                <a:latin typeface="+mn-lt"/>
                <a:ea typeface="+mn-ea"/>
                <a:cs typeface="+mn-ea"/>
                <a:sym typeface="+mn-lt"/>
              </a:rPr>
              <a:t>篇</a:t>
            </a:r>
            <a:endParaRPr lang="en-US" altLang="zh-CN" dirty="0">
              <a:solidFill>
                <a:srgbClr val="FFFFFF"/>
              </a:solidFill>
              <a:latin typeface="+mn-lt"/>
              <a:ea typeface="+mn-ea"/>
              <a:cs typeface="+mn-ea"/>
              <a:sym typeface="+mn-lt"/>
            </a:endParaRPr>
          </a:p>
          <a:p>
            <a:pPr hangingPunct="1"/>
            <a:r>
              <a:rPr lang="zh-CN" altLang="en-US" dirty="0">
                <a:solidFill>
                  <a:srgbClr val="FFFFFF"/>
                </a:solidFill>
                <a:latin typeface="+mn-lt"/>
                <a:ea typeface="+mn-ea"/>
                <a:cs typeface="+mn-ea"/>
                <a:sym typeface="+mn-lt"/>
              </a:rPr>
              <a:t>解读翻译文章综述</a:t>
            </a:r>
            <a:r>
              <a:rPr lang="en-US" altLang="zh-CN" dirty="0">
                <a:solidFill>
                  <a:srgbClr val="FFFFFF"/>
                </a:solidFill>
                <a:latin typeface="+mn-lt"/>
                <a:ea typeface="+mn-ea"/>
                <a:cs typeface="+mn-ea"/>
                <a:sym typeface="+mn-lt"/>
              </a:rPr>
              <a:t>300</a:t>
            </a:r>
            <a:r>
              <a:rPr lang="zh-CN" altLang="en-US" dirty="0">
                <a:solidFill>
                  <a:srgbClr val="FFFFFF"/>
                </a:solidFill>
                <a:latin typeface="+mn-lt"/>
                <a:ea typeface="+mn-ea"/>
                <a:cs typeface="+mn-ea"/>
                <a:sym typeface="+mn-lt"/>
              </a:rPr>
              <a:t>多篇</a:t>
            </a:r>
            <a:endParaRPr lang="en-US" altLang="zh-CN" dirty="0">
              <a:solidFill>
                <a:srgbClr val="FFFFFF"/>
              </a:solidFill>
              <a:latin typeface="+mn-lt"/>
              <a:ea typeface="+mn-ea"/>
              <a:cs typeface="+mn-ea"/>
              <a:sym typeface="+mn-lt"/>
            </a:endParaRPr>
          </a:p>
          <a:p>
            <a:pPr hangingPunct="1"/>
            <a:r>
              <a:rPr lang="en-US" altLang="zh-CN" dirty="0">
                <a:solidFill>
                  <a:srgbClr val="FFFFFF"/>
                </a:solidFill>
                <a:latin typeface="+mn-lt"/>
                <a:ea typeface="+mn-ea"/>
                <a:cs typeface="+mn-ea"/>
                <a:sym typeface="+mn-lt"/>
              </a:rPr>
              <a:t>5</a:t>
            </a:r>
            <a:r>
              <a:rPr lang="zh-CN" altLang="en-US" dirty="0">
                <a:solidFill>
                  <a:srgbClr val="FFFFFF"/>
                </a:solidFill>
                <a:latin typeface="+mn-lt"/>
                <a:ea typeface="+mn-ea"/>
                <a:cs typeface="+mn-ea"/>
                <a:sym typeface="+mn-lt"/>
              </a:rPr>
              <a:t>万</a:t>
            </a:r>
            <a:r>
              <a:rPr lang="en-US" altLang="zh-CN" dirty="0">
                <a:solidFill>
                  <a:srgbClr val="FFFFFF"/>
                </a:solidFill>
                <a:latin typeface="+mn-lt"/>
                <a:ea typeface="+mn-ea"/>
                <a:cs typeface="+mn-ea"/>
                <a:sym typeface="+mn-lt"/>
              </a:rPr>
              <a:t>+</a:t>
            </a:r>
            <a:r>
              <a:rPr lang="zh-CN" altLang="en-US" dirty="0">
                <a:solidFill>
                  <a:srgbClr val="FFFFFF"/>
                </a:solidFill>
                <a:latin typeface="+mn-lt"/>
                <a:ea typeface="+mn-ea"/>
                <a:cs typeface="+mn-ea"/>
                <a:sym typeface="+mn-lt"/>
              </a:rPr>
              <a:t>同行关注，</a:t>
            </a:r>
            <a:r>
              <a:rPr lang="en-US" altLang="zh-CN" dirty="0">
                <a:solidFill>
                  <a:srgbClr val="FFFFFF"/>
                </a:solidFill>
                <a:latin typeface="+mn-lt"/>
                <a:ea typeface="+mn-ea"/>
                <a:cs typeface="+mn-ea"/>
                <a:sym typeface="+mn-lt"/>
              </a:rPr>
              <a:t>800</a:t>
            </a:r>
            <a:r>
              <a:rPr lang="zh-CN" altLang="en-US" dirty="0">
                <a:solidFill>
                  <a:srgbClr val="FFFFFF"/>
                </a:solidFill>
                <a:latin typeface="+mn-lt"/>
                <a:ea typeface="+mn-ea"/>
                <a:cs typeface="+mn-ea"/>
                <a:sym typeface="+mn-lt"/>
              </a:rPr>
              <a:t>万</a:t>
            </a:r>
            <a:r>
              <a:rPr lang="en-US" altLang="zh-CN" dirty="0">
                <a:solidFill>
                  <a:srgbClr val="FFFFFF"/>
                </a:solidFill>
                <a:latin typeface="+mn-lt"/>
                <a:ea typeface="+mn-ea"/>
                <a:cs typeface="+mn-ea"/>
                <a:sym typeface="+mn-lt"/>
              </a:rPr>
              <a:t>+</a:t>
            </a:r>
            <a:r>
              <a:rPr lang="zh-CN" altLang="en-US" dirty="0">
                <a:solidFill>
                  <a:srgbClr val="FFFFFF"/>
                </a:solidFill>
                <a:latin typeface="+mn-lt"/>
                <a:ea typeface="+mn-ea"/>
                <a:cs typeface="+mn-ea"/>
                <a:sym typeface="+mn-lt"/>
              </a:rPr>
              <a:t>阅读量</a:t>
            </a:r>
            <a:endParaRPr lang="en-US" altLang="zh-CN" dirty="0">
              <a:solidFill>
                <a:srgbClr val="FFFFFF"/>
              </a:solidFill>
              <a:latin typeface="+mn-lt"/>
              <a:ea typeface="+mn-ea"/>
              <a:cs typeface="+mn-ea"/>
              <a:sym typeface="+mn-lt"/>
            </a:endParaRPr>
          </a:p>
          <a:p>
            <a:pPr hangingPunct="1"/>
            <a:endParaRPr lang="zh-CN" altLang="en-US" dirty="0">
              <a:solidFill>
                <a:srgbClr val="FFFFFF"/>
              </a:solidFill>
              <a:latin typeface="+mn-lt"/>
              <a:ea typeface="+mn-ea"/>
              <a:cs typeface="+mn-ea"/>
              <a:sym typeface="+mn-lt"/>
            </a:endParaRPr>
          </a:p>
        </p:txBody>
      </p:sp>
    </p:spTree>
    <p:extLst>
      <p:ext uri="{BB962C8B-B14F-4D97-AF65-F5344CB8AC3E}">
        <p14:creationId xmlns:p14="http://schemas.microsoft.com/office/powerpoint/2010/main" val="413002158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D43B12D-97E3-4EEE-8A8C-F8E27DBC737A}"/>
              </a:ext>
            </a:extLst>
          </p:cNvPr>
          <p:cNvPicPr>
            <a:picLocks noChangeAspect="1"/>
          </p:cNvPicPr>
          <p:nvPr/>
        </p:nvPicPr>
        <p:blipFill rotWithShape="1">
          <a:blip r:embed="rId2">
            <a:extLst>
              <a:ext uri="{28A0092B-C50C-407E-A947-70E740481C1C}">
                <a14:useLocalDpi xmlns:a14="http://schemas.microsoft.com/office/drawing/2010/main" val="0"/>
              </a:ext>
            </a:extLst>
          </a:blip>
          <a:srcRect t="13792" b="14390"/>
          <a:stretch/>
        </p:blipFill>
        <p:spPr>
          <a:xfrm>
            <a:off x="9104705" y="0"/>
            <a:ext cx="4776423" cy="6860704"/>
          </a:xfrm>
          <a:prstGeom prst="rect">
            <a:avLst/>
          </a:prstGeom>
        </p:spPr>
      </p:pic>
      <p:pic>
        <p:nvPicPr>
          <p:cNvPr id="3" name="图片 2">
            <a:extLst>
              <a:ext uri="{FF2B5EF4-FFF2-40B4-BE49-F238E27FC236}">
                <a16:creationId xmlns:a16="http://schemas.microsoft.com/office/drawing/2014/main" id="{FC82E376-F548-47BC-B2D1-2057783A087F}"/>
              </a:ext>
            </a:extLst>
          </p:cNvPr>
          <p:cNvPicPr>
            <a:picLocks noChangeAspect="1"/>
          </p:cNvPicPr>
          <p:nvPr/>
        </p:nvPicPr>
        <p:blipFill rotWithShape="1">
          <a:blip r:embed="rId3">
            <a:extLst>
              <a:ext uri="{28A0092B-C50C-407E-A947-70E740481C1C}">
                <a14:useLocalDpi xmlns:a14="http://schemas.microsoft.com/office/drawing/2010/main" val="0"/>
              </a:ext>
            </a:extLst>
          </a:blip>
          <a:srcRect t="8582" b="20000"/>
          <a:stretch/>
        </p:blipFill>
        <p:spPr>
          <a:xfrm>
            <a:off x="-42040" y="-1"/>
            <a:ext cx="4803228" cy="6860705"/>
          </a:xfrm>
          <a:prstGeom prst="rect">
            <a:avLst/>
          </a:prstGeom>
        </p:spPr>
      </p:pic>
      <p:pic>
        <p:nvPicPr>
          <p:cNvPr id="5" name="图片 4">
            <a:extLst>
              <a:ext uri="{FF2B5EF4-FFF2-40B4-BE49-F238E27FC236}">
                <a16:creationId xmlns:a16="http://schemas.microsoft.com/office/drawing/2014/main" id="{FD6C5941-31F3-449A-8ABB-E88189E925FE}"/>
              </a:ext>
            </a:extLst>
          </p:cNvPr>
          <p:cNvPicPr>
            <a:picLocks noChangeAspect="1"/>
          </p:cNvPicPr>
          <p:nvPr/>
        </p:nvPicPr>
        <p:blipFill rotWithShape="1">
          <a:blip r:embed="rId4">
            <a:extLst>
              <a:ext uri="{28A0092B-C50C-407E-A947-70E740481C1C}">
                <a14:useLocalDpi xmlns:a14="http://schemas.microsoft.com/office/drawing/2010/main" val="0"/>
              </a:ext>
            </a:extLst>
          </a:blip>
          <a:srcRect l="2683" t="8582" r="2605" b="20000"/>
          <a:stretch/>
        </p:blipFill>
        <p:spPr>
          <a:xfrm>
            <a:off x="4666593" y="-1"/>
            <a:ext cx="4547473" cy="6858001"/>
          </a:xfrm>
          <a:prstGeom prst="rect">
            <a:avLst/>
          </a:prstGeom>
        </p:spPr>
      </p:pic>
    </p:spTree>
    <p:extLst>
      <p:ext uri="{BB962C8B-B14F-4D97-AF65-F5344CB8AC3E}">
        <p14:creationId xmlns:p14="http://schemas.microsoft.com/office/powerpoint/2010/main" val="358597276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194397-1769-492B-9DE9-EAE4B853E68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001" b="19550"/>
          <a:stretch/>
        </p:blipFill>
        <p:spPr>
          <a:xfrm>
            <a:off x="-48879" y="0"/>
            <a:ext cx="2400463" cy="3478223"/>
          </a:xfrm>
          <a:prstGeom prst="rect">
            <a:avLst/>
          </a:prstGeom>
        </p:spPr>
      </p:pic>
      <p:pic>
        <p:nvPicPr>
          <p:cNvPr id="5" name="图片 4">
            <a:extLst>
              <a:ext uri="{FF2B5EF4-FFF2-40B4-BE49-F238E27FC236}">
                <a16:creationId xmlns:a16="http://schemas.microsoft.com/office/drawing/2014/main" id="{659BD963-E0DA-44C3-B83D-C1C37793F7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00" t="8018" r="-1" b="19534"/>
          <a:stretch/>
        </p:blipFill>
        <p:spPr>
          <a:xfrm>
            <a:off x="2323430" y="-1"/>
            <a:ext cx="2332409" cy="3452107"/>
          </a:xfrm>
          <a:prstGeom prst="rect">
            <a:avLst/>
          </a:prstGeom>
        </p:spPr>
      </p:pic>
      <p:pic>
        <p:nvPicPr>
          <p:cNvPr id="7" name="图片 6">
            <a:extLst>
              <a:ext uri="{FF2B5EF4-FFF2-40B4-BE49-F238E27FC236}">
                <a16:creationId xmlns:a16="http://schemas.microsoft.com/office/drawing/2014/main" id="{60EABFE0-4CAA-42AE-8C94-36A7732536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22" t="8001" b="19550"/>
          <a:stretch/>
        </p:blipFill>
        <p:spPr>
          <a:xfrm>
            <a:off x="4573771" y="0"/>
            <a:ext cx="2332409" cy="3445866"/>
          </a:xfrm>
          <a:prstGeom prst="rect">
            <a:avLst/>
          </a:prstGeom>
        </p:spPr>
      </p:pic>
      <p:pic>
        <p:nvPicPr>
          <p:cNvPr id="9" name="图片 8">
            <a:extLst>
              <a:ext uri="{FF2B5EF4-FFF2-40B4-BE49-F238E27FC236}">
                <a16:creationId xmlns:a16="http://schemas.microsoft.com/office/drawing/2014/main" id="{C4B493D7-048B-4482-990A-A62BA84889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16" t="8032" b="19519"/>
          <a:stretch/>
        </p:blipFill>
        <p:spPr>
          <a:xfrm>
            <a:off x="6875323" y="-6240"/>
            <a:ext cx="2306424" cy="3445866"/>
          </a:xfrm>
          <a:prstGeom prst="rect">
            <a:avLst/>
          </a:prstGeom>
        </p:spPr>
      </p:pic>
      <p:pic>
        <p:nvPicPr>
          <p:cNvPr id="11" name="图片 10">
            <a:extLst>
              <a:ext uri="{FF2B5EF4-FFF2-40B4-BE49-F238E27FC236}">
                <a16:creationId xmlns:a16="http://schemas.microsoft.com/office/drawing/2014/main" id="{D798D3A0-947C-4FE0-A6F2-4F4E56EFBAA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73" t="7861" b="19689"/>
          <a:stretch/>
        </p:blipFill>
        <p:spPr>
          <a:xfrm>
            <a:off x="9125664" y="-13348"/>
            <a:ext cx="2326455" cy="3442348"/>
          </a:xfrm>
          <a:prstGeom prst="rect">
            <a:avLst/>
          </a:prstGeom>
        </p:spPr>
      </p:pic>
      <p:pic>
        <p:nvPicPr>
          <p:cNvPr id="13" name="图片 12">
            <a:extLst>
              <a:ext uri="{FF2B5EF4-FFF2-40B4-BE49-F238E27FC236}">
                <a16:creationId xmlns:a16="http://schemas.microsoft.com/office/drawing/2014/main" id="{F162F172-27B0-4228-B3EB-B18DC516FDF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322" t="8032" b="19519"/>
          <a:stretch/>
        </p:blipFill>
        <p:spPr>
          <a:xfrm>
            <a:off x="11387739" y="-1"/>
            <a:ext cx="2292522" cy="3435946"/>
          </a:xfrm>
          <a:prstGeom prst="rect">
            <a:avLst/>
          </a:prstGeom>
        </p:spPr>
      </p:pic>
      <p:pic>
        <p:nvPicPr>
          <p:cNvPr id="15" name="图片 14">
            <a:extLst>
              <a:ext uri="{FF2B5EF4-FFF2-40B4-BE49-F238E27FC236}">
                <a16:creationId xmlns:a16="http://schemas.microsoft.com/office/drawing/2014/main" id="{09753EA2-B5DC-468B-A69A-2B9587146F9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8749" b="19550"/>
          <a:stretch/>
        </p:blipFill>
        <p:spPr>
          <a:xfrm>
            <a:off x="-91570" y="3413863"/>
            <a:ext cx="2415000" cy="3463142"/>
          </a:xfrm>
          <a:prstGeom prst="rect">
            <a:avLst/>
          </a:prstGeom>
        </p:spPr>
      </p:pic>
      <p:pic>
        <p:nvPicPr>
          <p:cNvPr id="17" name="图片 16">
            <a:extLst>
              <a:ext uri="{FF2B5EF4-FFF2-40B4-BE49-F238E27FC236}">
                <a16:creationId xmlns:a16="http://schemas.microsoft.com/office/drawing/2014/main" id="{EA6CD0C3-8250-4438-BA6C-C86FFF29E2E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34" t="8749" b="19550"/>
          <a:stretch/>
        </p:blipFill>
        <p:spPr>
          <a:xfrm>
            <a:off x="2272039" y="3413863"/>
            <a:ext cx="2373775" cy="3478223"/>
          </a:xfrm>
          <a:prstGeom prst="rect">
            <a:avLst/>
          </a:prstGeom>
        </p:spPr>
      </p:pic>
      <p:pic>
        <p:nvPicPr>
          <p:cNvPr id="19" name="图片 18">
            <a:extLst>
              <a:ext uri="{FF2B5EF4-FFF2-40B4-BE49-F238E27FC236}">
                <a16:creationId xmlns:a16="http://schemas.microsoft.com/office/drawing/2014/main" id="{7F1388FA-F160-4514-8834-40591D0DACB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393" t="8086" b="19274"/>
          <a:stretch/>
        </p:blipFill>
        <p:spPr>
          <a:xfrm>
            <a:off x="4563571" y="3413864"/>
            <a:ext cx="2310916" cy="3439626"/>
          </a:xfrm>
          <a:prstGeom prst="rect">
            <a:avLst/>
          </a:prstGeom>
        </p:spPr>
      </p:pic>
      <p:pic>
        <p:nvPicPr>
          <p:cNvPr id="21" name="图片 20">
            <a:extLst>
              <a:ext uri="{FF2B5EF4-FFF2-40B4-BE49-F238E27FC236}">
                <a16:creationId xmlns:a16="http://schemas.microsoft.com/office/drawing/2014/main" id="{19B9FA61-CB47-4522-890C-789A9CA841B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039" t="8840" b="19459"/>
          <a:stretch/>
        </p:blipFill>
        <p:spPr>
          <a:xfrm>
            <a:off x="6871441" y="3427080"/>
            <a:ext cx="2292880" cy="3426409"/>
          </a:xfrm>
          <a:prstGeom prst="rect">
            <a:avLst/>
          </a:prstGeom>
        </p:spPr>
      </p:pic>
      <p:pic>
        <p:nvPicPr>
          <p:cNvPr id="23" name="图片 22">
            <a:extLst>
              <a:ext uri="{FF2B5EF4-FFF2-40B4-BE49-F238E27FC236}">
                <a16:creationId xmlns:a16="http://schemas.microsoft.com/office/drawing/2014/main" id="{F18A2079-36CA-433F-9399-3C6003EAD95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327" t="8970" b="19329"/>
          <a:stretch/>
        </p:blipFill>
        <p:spPr>
          <a:xfrm>
            <a:off x="9123733" y="3391178"/>
            <a:ext cx="2373775" cy="3521174"/>
          </a:xfrm>
          <a:prstGeom prst="rect">
            <a:avLst/>
          </a:prstGeom>
        </p:spPr>
      </p:pic>
      <p:pic>
        <p:nvPicPr>
          <p:cNvPr id="25" name="图片 24">
            <a:extLst>
              <a:ext uri="{FF2B5EF4-FFF2-40B4-BE49-F238E27FC236}">
                <a16:creationId xmlns:a16="http://schemas.microsoft.com/office/drawing/2014/main" id="{6EA18F5B-52E3-4AB6-954A-ED926489D742}"/>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778" t="8749" b="19550"/>
          <a:stretch/>
        </p:blipFill>
        <p:spPr>
          <a:xfrm>
            <a:off x="11412731" y="3437314"/>
            <a:ext cx="2353437" cy="3435946"/>
          </a:xfrm>
          <a:prstGeom prst="rect">
            <a:avLst/>
          </a:prstGeom>
        </p:spPr>
      </p:pic>
    </p:spTree>
    <p:extLst>
      <p:ext uri="{BB962C8B-B14F-4D97-AF65-F5344CB8AC3E}">
        <p14:creationId xmlns:p14="http://schemas.microsoft.com/office/powerpoint/2010/main" val="232945182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a:extLst>
              <a:ext uri="{FF2B5EF4-FFF2-40B4-BE49-F238E27FC236}">
                <a16:creationId xmlns:a16="http://schemas.microsoft.com/office/drawing/2014/main" id="{7EFEE7D2-5E9C-47CD-ACB6-F65CCE2643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9175" y="1135793"/>
            <a:ext cx="6654291" cy="5115067"/>
          </a:xfrm>
          <a:prstGeom prst="rect">
            <a:avLst/>
          </a:prstGeom>
        </p:spPr>
      </p:pic>
      <p:sp>
        <p:nvSpPr>
          <p:cNvPr id="4" name="文本框 12">
            <a:extLst>
              <a:ext uri="{FF2B5EF4-FFF2-40B4-BE49-F238E27FC236}">
                <a16:creationId xmlns:a16="http://schemas.microsoft.com/office/drawing/2014/main" id="{2F7928AA-A567-4071-9938-CCC514815057}"/>
              </a:ext>
            </a:extLst>
          </p:cNvPr>
          <p:cNvSpPr txBox="1"/>
          <p:nvPr/>
        </p:nvSpPr>
        <p:spPr>
          <a:xfrm>
            <a:off x="1469035" y="683448"/>
            <a:ext cx="8521862"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600" dirty="0">
                <a:latin typeface="+mn-lt"/>
                <a:ea typeface="+mn-ea"/>
                <a:cs typeface="+mn-ea"/>
                <a:sym typeface="+mn-lt"/>
              </a:rPr>
              <a:t>主要参与的作者和单位</a:t>
            </a:r>
            <a:endParaRPr lang="zh-CN" altLang="en-US" sz="3400" dirty="0">
              <a:latin typeface="+mn-lt"/>
              <a:ea typeface="+mn-ea"/>
              <a:cs typeface="+mn-ea"/>
              <a:sym typeface="+mn-lt"/>
            </a:endParaRPr>
          </a:p>
        </p:txBody>
      </p:sp>
      <p:sp>
        <p:nvSpPr>
          <p:cNvPr id="5" name="内容占位符 2">
            <a:extLst>
              <a:ext uri="{FF2B5EF4-FFF2-40B4-BE49-F238E27FC236}">
                <a16:creationId xmlns:a16="http://schemas.microsoft.com/office/drawing/2014/main" id="{78CD1CB6-FC45-48AE-9E21-BA5A494DC8DF}"/>
              </a:ext>
            </a:extLst>
          </p:cNvPr>
          <p:cNvSpPr txBox="1">
            <a:spLocks/>
          </p:cNvSpPr>
          <p:nvPr/>
        </p:nvSpPr>
        <p:spPr>
          <a:xfrm>
            <a:off x="838200" y="1825625"/>
            <a:ext cx="40810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solidFill>
                <a:srgbClr val="FFFFFF"/>
              </a:solidFill>
              <a:cs typeface="+mn-ea"/>
              <a:sym typeface="+mn-lt"/>
            </a:endParaRPr>
          </a:p>
          <a:p>
            <a:r>
              <a:rPr lang="en-US" altLang="zh-CN" dirty="0">
                <a:solidFill>
                  <a:srgbClr val="FFFFFF"/>
                </a:solidFill>
                <a:cs typeface="+mn-ea"/>
                <a:sym typeface="+mn-lt"/>
              </a:rPr>
              <a:t>30+</a:t>
            </a:r>
            <a:r>
              <a:rPr lang="zh-CN" altLang="en-US" dirty="0">
                <a:solidFill>
                  <a:srgbClr val="FFFFFF"/>
                </a:solidFill>
                <a:cs typeface="+mn-ea"/>
                <a:sym typeface="+mn-lt"/>
              </a:rPr>
              <a:t>国内外同行投稿</a:t>
            </a:r>
            <a:endParaRPr lang="en-US" altLang="zh-CN" dirty="0">
              <a:solidFill>
                <a:srgbClr val="FFFFFF"/>
              </a:solidFill>
              <a:cs typeface="+mn-ea"/>
              <a:sym typeface="+mn-lt"/>
            </a:endParaRPr>
          </a:p>
          <a:p>
            <a:endParaRPr lang="en-US" altLang="zh-CN" dirty="0">
              <a:solidFill>
                <a:srgbClr val="FFFFFF"/>
              </a:solidFill>
              <a:cs typeface="+mn-ea"/>
              <a:sym typeface="+mn-lt"/>
            </a:endParaRPr>
          </a:p>
          <a:p>
            <a:r>
              <a:rPr lang="zh-CN" altLang="en-US" dirty="0">
                <a:solidFill>
                  <a:srgbClr val="FFFFFF"/>
                </a:solidFill>
                <a:cs typeface="+mn-ea"/>
                <a:sym typeface="+mn-lt"/>
              </a:rPr>
              <a:t>稳定的编辑团队和稿源</a:t>
            </a:r>
            <a:endParaRPr lang="en-US" altLang="zh-CN" dirty="0">
              <a:solidFill>
                <a:srgbClr val="FFFFFF"/>
              </a:solidFill>
              <a:cs typeface="+mn-ea"/>
              <a:sym typeface="+mn-lt"/>
            </a:endParaRPr>
          </a:p>
          <a:p>
            <a:endParaRPr lang="en-US" altLang="zh-CN" dirty="0">
              <a:solidFill>
                <a:srgbClr val="FFFFFF"/>
              </a:solidFill>
              <a:cs typeface="+mn-ea"/>
              <a:sym typeface="+mn-lt"/>
            </a:endParaRPr>
          </a:p>
          <a:p>
            <a:r>
              <a:rPr lang="zh-CN" altLang="en-US" dirty="0">
                <a:solidFill>
                  <a:srgbClr val="FFFFFF"/>
                </a:solidFill>
                <a:cs typeface="+mn-ea"/>
                <a:sym typeface="+mn-lt"/>
              </a:rPr>
              <a:t>欢迎同行发布科研经验、成果解读、技术方法</a:t>
            </a:r>
            <a:endParaRPr lang="en-US" altLang="zh-CN" dirty="0">
              <a:solidFill>
                <a:srgbClr val="FFFFFF"/>
              </a:solidFill>
              <a:cs typeface="+mn-ea"/>
              <a:sym typeface="+mn-lt"/>
            </a:endParaRPr>
          </a:p>
          <a:p>
            <a:endParaRPr lang="zh-CN" altLang="en-US" dirty="0">
              <a:solidFill>
                <a:srgbClr val="FFFFFF"/>
              </a:solidFill>
              <a:cs typeface="+mn-ea"/>
              <a:sym typeface="+mn-lt"/>
            </a:endParaRPr>
          </a:p>
        </p:txBody>
      </p:sp>
    </p:spTree>
    <p:extLst>
      <p:ext uri="{BB962C8B-B14F-4D97-AF65-F5344CB8AC3E}">
        <p14:creationId xmlns:p14="http://schemas.microsoft.com/office/powerpoint/2010/main" val="341937616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70E6A761-8D62-4E19-B054-C22F9608CBFE}"/>
              </a:ext>
            </a:extLst>
          </p:cNvPr>
          <p:cNvSpPr txBox="1"/>
          <p:nvPr/>
        </p:nvSpPr>
        <p:spPr>
          <a:xfrm>
            <a:off x="1469035" y="683448"/>
            <a:ext cx="8521862"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600" dirty="0">
                <a:latin typeface="+mn-lt"/>
                <a:ea typeface="+mn-ea"/>
                <a:cs typeface="+mn-ea"/>
                <a:sym typeface="+mn-lt"/>
              </a:rPr>
              <a:t>付出总有回报</a:t>
            </a:r>
            <a:endParaRPr lang="zh-CN" altLang="en-US" sz="3400" dirty="0">
              <a:latin typeface="+mn-lt"/>
              <a:ea typeface="+mn-ea"/>
              <a:cs typeface="+mn-ea"/>
              <a:sym typeface="+mn-lt"/>
            </a:endParaRPr>
          </a:p>
        </p:txBody>
      </p:sp>
      <p:pic>
        <p:nvPicPr>
          <p:cNvPr id="5" name="图片 4">
            <a:extLst>
              <a:ext uri="{FF2B5EF4-FFF2-40B4-BE49-F238E27FC236}">
                <a16:creationId xmlns:a16="http://schemas.microsoft.com/office/drawing/2014/main" id="{1FF8B43F-0372-460D-8CD7-8A7837465D88}"/>
              </a:ext>
            </a:extLst>
          </p:cNvPr>
          <p:cNvPicPr>
            <a:picLocks noChangeAspect="1"/>
          </p:cNvPicPr>
          <p:nvPr/>
        </p:nvPicPr>
        <p:blipFill>
          <a:blip r:embed="rId3"/>
          <a:stretch>
            <a:fillRect/>
          </a:stretch>
        </p:blipFill>
        <p:spPr>
          <a:xfrm>
            <a:off x="660086" y="1357739"/>
            <a:ext cx="5184576" cy="2204754"/>
          </a:xfrm>
          <a:prstGeom prst="rect">
            <a:avLst/>
          </a:prstGeom>
        </p:spPr>
      </p:pic>
      <p:pic>
        <p:nvPicPr>
          <p:cNvPr id="6" name="图片 5">
            <a:extLst>
              <a:ext uri="{FF2B5EF4-FFF2-40B4-BE49-F238E27FC236}">
                <a16:creationId xmlns:a16="http://schemas.microsoft.com/office/drawing/2014/main" id="{63D97902-4FA3-412C-B846-C3450481A569}"/>
              </a:ext>
            </a:extLst>
          </p:cNvPr>
          <p:cNvPicPr>
            <a:picLocks noChangeAspect="1"/>
          </p:cNvPicPr>
          <p:nvPr/>
        </p:nvPicPr>
        <p:blipFill>
          <a:blip r:embed="rId4"/>
          <a:stretch>
            <a:fillRect/>
          </a:stretch>
        </p:blipFill>
        <p:spPr>
          <a:xfrm>
            <a:off x="6096000" y="1357739"/>
            <a:ext cx="5428696" cy="2202292"/>
          </a:xfrm>
          <a:prstGeom prst="rect">
            <a:avLst/>
          </a:prstGeom>
        </p:spPr>
      </p:pic>
      <p:pic>
        <p:nvPicPr>
          <p:cNvPr id="9" name="图片 8">
            <a:extLst>
              <a:ext uri="{FF2B5EF4-FFF2-40B4-BE49-F238E27FC236}">
                <a16:creationId xmlns:a16="http://schemas.microsoft.com/office/drawing/2014/main" id="{3DD7B104-8BE1-4090-BA68-1ADEF8269D59}"/>
              </a:ext>
            </a:extLst>
          </p:cNvPr>
          <p:cNvPicPr>
            <a:picLocks noChangeAspect="1"/>
          </p:cNvPicPr>
          <p:nvPr/>
        </p:nvPicPr>
        <p:blipFill>
          <a:blip r:embed="rId5"/>
          <a:stretch>
            <a:fillRect/>
          </a:stretch>
        </p:blipFill>
        <p:spPr>
          <a:xfrm>
            <a:off x="660086" y="3284984"/>
            <a:ext cx="5184576" cy="1982804"/>
          </a:xfrm>
          <a:prstGeom prst="rect">
            <a:avLst/>
          </a:prstGeom>
        </p:spPr>
      </p:pic>
      <p:pic>
        <p:nvPicPr>
          <p:cNvPr id="12" name="图片 11">
            <a:extLst>
              <a:ext uri="{FF2B5EF4-FFF2-40B4-BE49-F238E27FC236}">
                <a16:creationId xmlns:a16="http://schemas.microsoft.com/office/drawing/2014/main" id="{B7F6EB83-0AC1-491D-8C0D-EF1DD88FA38C}"/>
              </a:ext>
            </a:extLst>
          </p:cNvPr>
          <p:cNvPicPr>
            <a:picLocks noChangeAspect="1"/>
          </p:cNvPicPr>
          <p:nvPr/>
        </p:nvPicPr>
        <p:blipFill>
          <a:blip r:embed="rId6"/>
          <a:stretch>
            <a:fillRect/>
          </a:stretch>
        </p:blipFill>
        <p:spPr>
          <a:xfrm>
            <a:off x="660086" y="4437112"/>
            <a:ext cx="5189752" cy="1429340"/>
          </a:xfrm>
          <a:prstGeom prst="rect">
            <a:avLst/>
          </a:prstGeom>
        </p:spPr>
      </p:pic>
      <p:pic>
        <p:nvPicPr>
          <p:cNvPr id="11" name="图片 10">
            <a:extLst>
              <a:ext uri="{FF2B5EF4-FFF2-40B4-BE49-F238E27FC236}">
                <a16:creationId xmlns:a16="http://schemas.microsoft.com/office/drawing/2014/main" id="{3D1C7F93-2B19-40C9-90F1-7494D509872A}"/>
              </a:ext>
            </a:extLst>
          </p:cNvPr>
          <p:cNvPicPr>
            <a:picLocks noChangeAspect="1"/>
          </p:cNvPicPr>
          <p:nvPr/>
        </p:nvPicPr>
        <p:blipFill>
          <a:blip r:embed="rId7"/>
          <a:stretch>
            <a:fillRect/>
          </a:stretch>
        </p:blipFill>
        <p:spPr>
          <a:xfrm>
            <a:off x="660086" y="5281852"/>
            <a:ext cx="5184576" cy="1459219"/>
          </a:xfrm>
          <a:prstGeom prst="rect">
            <a:avLst/>
          </a:prstGeom>
        </p:spPr>
      </p:pic>
      <p:pic>
        <p:nvPicPr>
          <p:cNvPr id="13" name="图片 12">
            <a:extLst>
              <a:ext uri="{FF2B5EF4-FFF2-40B4-BE49-F238E27FC236}">
                <a16:creationId xmlns:a16="http://schemas.microsoft.com/office/drawing/2014/main" id="{0897E72D-A7C2-4EBE-B8AA-D4BB45A0A818}"/>
              </a:ext>
            </a:extLst>
          </p:cNvPr>
          <p:cNvPicPr>
            <a:picLocks noChangeAspect="1"/>
          </p:cNvPicPr>
          <p:nvPr/>
        </p:nvPicPr>
        <p:blipFill>
          <a:blip r:embed="rId8"/>
          <a:stretch>
            <a:fillRect/>
          </a:stretch>
        </p:blipFill>
        <p:spPr>
          <a:xfrm>
            <a:off x="6101176" y="3556365"/>
            <a:ext cx="5435914" cy="1549659"/>
          </a:xfrm>
          <a:prstGeom prst="rect">
            <a:avLst/>
          </a:prstGeom>
        </p:spPr>
      </p:pic>
      <p:pic>
        <p:nvPicPr>
          <p:cNvPr id="14" name="图片 13">
            <a:extLst>
              <a:ext uri="{FF2B5EF4-FFF2-40B4-BE49-F238E27FC236}">
                <a16:creationId xmlns:a16="http://schemas.microsoft.com/office/drawing/2014/main" id="{B9DE9935-13F1-4BD8-978D-14C66868B7B8}"/>
              </a:ext>
            </a:extLst>
          </p:cNvPr>
          <p:cNvPicPr>
            <a:picLocks noChangeAspect="1"/>
          </p:cNvPicPr>
          <p:nvPr/>
        </p:nvPicPr>
        <p:blipFill>
          <a:blip r:embed="rId9"/>
          <a:stretch>
            <a:fillRect/>
          </a:stretch>
        </p:blipFill>
        <p:spPr>
          <a:xfrm>
            <a:off x="6088781" y="4368346"/>
            <a:ext cx="5435915" cy="2443204"/>
          </a:xfrm>
          <a:prstGeom prst="rect">
            <a:avLst/>
          </a:prstGeom>
        </p:spPr>
      </p:pic>
    </p:spTree>
    <p:extLst>
      <p:ext uri="{BB962C8B-B14F-4D97-AF65-F5344CB8AC3E}">
        <p14:creationId xmlns:p14="http://schemas.microsoft.com/office/powerpoint/2010/main" val="7188801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70E6A761-8D62-4E19-B054-C22F9608CBFE}"/>
              </a:ext>
            </a:extLst>
          </p:cNvPr>
          <p:cNvSpPr txBox="1"/>
          <p:nvPr/>
        </p:nvSpPr>
        <p:spPr>
          <a:xfrm>
            <a:off x="1469035" y="683448"/>
            <a:ext cx="8521862"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600" dirty="0">
                <a:latin typeface="+mn-lt"/>
                <a:ea typeface="+mn-ea"/>
                <a:cs typeface="+mn-ea"/>
                <a:sym typeface="+mn-lt"/>
              </a:rPr>
              <a:t>付出总有回报</a:t>
            </a:r>
            <a:endParaRPr lang="zh-CN" altLang="en-US" sz="3400" dirty="0">
              <a:latin typeface="+mn-lt"/>
              <a:ea typeface="+mn-ea"/>
              <a:cs typeface="+mn-ea"/>
              <a:sym typeface="+mn-lt"/>
            </a:endParaRPr>
          </a:p>
        </p:txBody>
      </p:sp>
      <p:pic>
        <p:nvPicPr>
          <p:cNvPr id="3" name="内容占位符 5">
            <a:extLst>
              <a:ext uri="{FF2B5EF4-FFF2-40B4-BE49-F238E27FC236}">
                <a16:creationId xmlns:a16="http://schemas.microsoft.com/office/drawing/2014/main" id="{9A831944-875B-4028-B76A-AE42AC9170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6260" y="1329780"/>
            <a:ext cx="3919538" cy="5268328"/>
          </a:xfrm>
          <a:prstGeom prst="rect">
            <a:avLst/>
          </a:prstGeom>
        </p:spPr>
      </p:pic>
      <p:pic>
        <p:nvPicPr>
          <p:cNvPr id="4" name="图片 3">
            <a:extLst>
              <a:ext uri="{FF2B5EF4-FFF2-40B4-BE49-F238E27FC236}">
                <a16:creationId xmlns:a16="http://schemas.microsoft.com/office/drawing/2014/main" id="{CF79AF99-661A-48BA-B48F-CEE194BBB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701" y="1329779"/>
            <a:ext cx="3961149" cy="5268329"/>
          </a:xfrm>
          <a:prstGeom prst="rect">
            <a:avLst/>
          </a:prstGeom>
        </p:spPr>
      </p:pic>
    </p:spTree>
    <p:extLst>
      <p:ext uri="{BB962C8B-B14F-4D97-AF65-F5344CB8AC3E}">
        <p14:creationId xmlns:p14="http://schemas.microsoft.com/office/powerpoint/2010/main" val="351263684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5">
            <a:extLst>
              <a:ext uri="{FF2B5EF4-FFF2-40B4-BE49-F238E27FC236}">
                <a16:creationId xmlns:a16="http://schemas.microsoft.com/office/drawing/2014/main" id="{6AF86A21-62AA-4FDC-8348-4B00FCDA0A74}"/>
              </a:ext>
            </a:extLst>
          </p:cNvPr>
          <p:cNvPicPr>
            <a:picLocks noChangeAspect="1"/>
          </p:cNvPicPr>
          <p:nvPr/>
        </p:nvPicPr>
        <p:blipFill rotWithShape="1">
          <a:blip r:embed="rId3"/>
          <a:srcRect l="644" r="793"/>
          <a:stretch/>
        </p:blipFill>
        <p:spPr>
          <a:xfrm>
            <a:off x="966787" y="1408993"/>
            <a:ext cx="10113810" cy="5068007"/>
          </a:xfrm>
          <a:prstGeom prst="rect">
            <a:avLst/>
          </a:prstGeom>
        </p:spPr>
      </p:pic>
      <p:sp>
        <p:nvSpPr>
          <p:cNvPr id="3" name="文本框 12">
            <a:extLst>
              <a:ext uri="{FF2B5EF4-FFF2-40B4-BE49-F238E27FC236}">
                <a16:creationId xmlns:a16="http://schemas.microsoft.com/office/drawing/2014/main" id="{317E4AE5-3D4A-4BF4-99D6-523A0753A68E}"/>
              </a:ext>
            </a:extLst>
          </p:cNvPr>
          <p:cNvSpPr txBox="1"/>
          <p:nvPr/>
        </p:nvSpPr>
        <p:spPr>
          <a:xfrm>
            <a:off x="1469035" y="683448"/>
            <a:ext cx="8521862"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en-US" altLang="zh-CN" sz="3600" dirty="0">
                <a:latin typeface="+mn-lt"/>
                <a:ea typeface="+mn-ea"/>
                <a:cs typeface="+mn-ea"/>
                <a:sym typeface="+mn-lt"/>
              </a:rPr>
              <a:t>ImageGP——</a:t>
            </a:r>
            <a:r>
              <a:rPr lang="zh-CN" altLang="en-US" sz="3600" dirty="0">
                <a:latin typeface="+mn-lt"/>
                <a:ea typeface="+mn-ea"/>
                <a:cs typeface="+mn-ea"/>
                <a:sym typeface="+mn-lt"/>
              </a:rPr>
              <a:t>在线绘制</a:t>
            </a:r>
            <a:r>
              <a:rPr lang="en-US" altLang="zh-CN" sz="3600" dirty="0">
                <a:latin typeface="+mn-lt"/>
                <a:ea typeface="+mn-ea"/>
                <a:cs typeface="+mn-ea"/>
                <a:sym typeface="+mn-lt"/>
              </a:rPr>
              <a:t>20</a:t>
            </a:r>
            <a:r>
              <a:rPr lang="zh-CN" altLang="en-US" sz="3600" dirty="0">
                <a:latin typeface="+mn-lt"/>
                <a:ea typeface="+mn-ea"/>
                <a:cs typeface="+mn-ea"/>
                <a:sym typeface="+mn-lt"/>
              </a:rPr>
              <a:t>种图</a:t>
            </a:r>
            <a:endParaRPr lang="zh-CN" altLang="en-US" sz="3400" dirty="0">
              <a:latin typeface="+mn-lt"/>
              <a:ea typeface="+mn-ea"/>
              <a:cs typeface="+mn-ea"/>
              <a:sym typeface="+mn-lt"/>
            </a:endParaRPr>
          </a:p>
        </p:txBody>
      </p:sp>
      <p:sp>
        <p:nvSpPr>
          <p:cNvPr id="4" name="矩形 3">
            <a:extLst>
              <a:ext uri="{FF2B5EF4-FFF2-40B4-BE49-F238E27FC236}">
                <a16:creationId xmlns:a16="http://schemas.microsoft.com/office/drawing/2014/main" id="{D0C9806D-DD0F-423A-B1BC-3F1B8AA68D5C}"/>
              </a:ext>
            </a:extLst>
          </p:cNvPr>
          <p:cNvSpPr/>
          <p:nvPr/>
        </p:nvSpPr>
        <p:spPr>
          <a:xfrm>
            <a:off x="4808476" y="1370041"/>
            <a:ext cx="3480505" cy="369332"/>
          </a:xfrm>
          <a:prstGeom prst="rect">
            <a:avLst/>
          </a:prstGeom>
        </p:spPr>
        <p:txBody>
          <a:bodyPr wrap="none">
            <a:spAutoFit/>
          </a:bodyPr>
          <a:lstStyle/>
          <a:p>
            <a:r>
              <a:rPr lang="en-US" altLang="zh-CN" dirty="0">
                <a:latin typeface="+mn-lt"/>
                <a:ea typeface="+mn-ea"/>
                <a:cs typeface="+mn-ea"/>
                <a:sym typeface="+mn-lt"/>
                <a:hlinkClick r:id="rId4"/>
              </a:rPr>
              <a:t>http://www.ehbio.com/ImageGP/</a:t>
            </a:r>
            <a:endParaRPr lang="zh-CN" altLang="en-US" dirty="0">
              <a:latin typeface="+mn-lt"/>
              <a:ea typeface="+mn-ea"/>
              <a:cs typeface="+mn-ea"/>
              <a:sym typeface="+mn-lt"/>
            </a:endParaRPr>
          </a:p>
        </p:txBody>
      </p:sp>
    </p:spTree>
    <p:extLst>
      <p:ext uri="{BB962C8B-B14F-4D97-AF65-F5344CB8AC3E}">
        <p14:creationId xmlns:p14="http://schemas.microsoft.com/office/powerpoint/2010/main" val="55657102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090F8061-7D57-4EE3-888D-71E97B6ADA77}"/>
              </a:ext>
            </a:extLst>
          </p:cNvPr>
          <p:cNvSpPr txBox="1"/>
          <p:nvPr/>
        </p:nvSpPr>
        <p:spPr>
          <a:xfrm>
            <a:off x="1469035" y="683448"/>
            <a:ext cx="8521862"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600" dirty="0">
                <a:latin typeface="+mn-lt"/>
                <a:ea typeface="+mn-ea"/>
                <a:cs typeface="+mn-ea"/>
                <a:sym typeface="+mn-lt"/>
              </a:rPr>
              <a:t>粘贴数据 </a:t>
            </a:r>
            <a:r>
              <a:rPr lang="en-US" altLang="zh-CN" sz="3600" dirty="0">
                <a:latin typeface="+mn-lt"/>
                <a:ea typeface="+mn-ea"/>
                <a:cs typeface="+mn-ea"/>
                <a:sym typeface="+mn-lt"/>
              </a:rPr>
              <a:t>- </a:t>
            </a:r>
            <a:r>
              <a:rPr lang="zh-CN" altLang="en-US" sz="3600" dirty="0">
                <a:latin typeface="+mn-lt"/>
                <a:ea typeface="+mn-ea"/>
                <a:cs typeface="+mn-ea"/>
                <a:sym typeface="+mn-lt"/>
              </a:rPr>
              <a:t>选择参数 </a:t>
            </a:r>
            <a:r>
              <a:rPr lang="en-US" altLang="zh-CN" sz="3600" dirty="0">
                <a:latin typeface="+mn-lt"/>
                <a:ea typeface="+mn-ea"/>
                <a:cs typeface="+mn-ea"/>
                <a:sym typeface="+mn-lt"/>
              </a:rPr>
              <a:t>- </a:t>
            </a:r>
            <a:r>
              <a:rPr lang="zh-CN" altLang="en-US" sz="3600" dirty="0">
                <a:latin typeface="+mn-lt"/>
                <a:ea typeface="+mn-ea"/>
                <a:cs typeface="+mn-ea"/>
                <a:sym typeface="+mn-lt"/>
              </a:rPr>
              <a:t>一键出图</a:t>
            </a:r>
            <a:endParaRPr lang="zh-CN" altLang="en-US" sz="3400" dirty="0">
              <a:latin typeface="+mn-lt"/>
              <a:ea typeface="+mn-ea"/>
              <a:cs typeface="+mn-ea"/>
              <a:sym typeface="+mn-lt"/>
            </a:endParaRPr>
          </a:p>
        </p:txBody>
      </p:sp>
      <p:pic>
        <p:nvPicPr>
          <p:cNvPr id="3" name="内容占位符 4">
            <a:extLst>
              <a:ext uri="{FF2B5EF4-FFF2-40B4-BE49-F238E27FC236}">
                <a16:creationId xmlns:a16="http://schemas.microsoft.com/office/drawing/2014/main" id="{4F52E009-12A2-4B81-8CD8-EBA935B4AD67}"/>
              </a:ext>
            </a:extLst>
          </p:cNvPr>
          <p:cNvPicPr>
            <a:picLocks noChangeAspect="1"/>
          </p:cNvPicPr>
          <p:nvPr/>
        </p:nvPicPr>
        <p:blipFill>
          <a:blip r:embed="rId2"/>
          <a:stretch>
            <a:fillRect/>
          </a:stretch>
        </p:blipFill>
        <p:spPr>
          <a:xfrm>
            <a:off x="1375250" y="1329779"/>
            <a:ext cx="9441500" cy="5135563"/>
          </a:xfrm>
          <a:prstGeom prst="rect">
            <a:avLst/>
          </a:prstGeom>
        </p:spPr>
      </p:pic>
    </p:spTree>
    <p:extLst>
      <p:ext uri="{BB962C8B-B14F-4D97-AF65-F5344CB8AC3E}">
        <p14:creationId xmlns:p14="http://schemas.microsoft.com/office/powerpoint/2010/main" val="117317250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文本框 12"/>
          <p:cNvSpPr txBox="1"/>
          <p:nvPr/>
        </p:nvSpPr>
        <p:spPr>
          <a:xfrm>
            <a:off x="1716242" y="2531112"/>
            <a:ext cx="7043545" cy="70788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4000" dirty="0">
                <a:latin typeface="+mn-lt"/>
                <a:ea typeface="+mn-ea"/>
                <a:cs typeface="+mn-ea"/>
                <a:sym typeface="+mn-lt"/>
              </a:rPr>
              <a:t>微生物组数据分析入门指南</a:t>
            </a:r>
          </a:p>
        </p:txBody>
      </p:sp>
      <p:sp>
        <p:nvSpPr>
          <p:cNvPr id="158" name="直接连接符 13"/>
          <p:cNvSpPr/>
          <p:nvPr/>
        </p:nvSpPr>
        <p:spPr>
          <a:xfrm>
            <a:off x="1716242" y="3429333"/>
            <a:ext cx="5205048" cy="1"/>
          </a:xfrm>
          <a:prstGeom prst="line">
            <a:avLst/>
          </a:prstGeom>
          <a:ln w="3175">
            <a:solidFill>
              <a:srgbClr val="FFFFFF"/>
            </a:solidFill>
            <a:miter/>
          </a:ln>
        </p:spPr>
        <p:txBody>
          <a:bodyPr lIns="45719" rIns="45719"/>
          <a:lstStyle/>
          <a:p>
            <a:endParaRPr>
              <a:latin typeface="+mn-lt"/>
              <a:ea typeface="+mn-ea"/>
              <a:cs typeface="+mn-ea"/>
              <a:sym typeface="+mn-lt"/>
            </a:endParaRPr>
          </a:p>
        </p:txBody>
      </p:sp>
      <p:sp>
        <p:nvSpPr>
          <p:cNvPr id="159" name="矩形 14"/>
          <p:cNvSpPr txBox="1"/>
          <p:nvPr/>
        </p:nvSpPr>
        <p:spPr>
          <a:xfrm>
            <a:off x="1716242" y="3619669"/>
            <a:ext cx="8771367"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D9D9D9"/>
                </a:solidFill>
                <a:latin typeface="Microsoft YaHei"/>
                <a:ea typeface="Microsoft YaHei"/>
                <a:cs typeface="Microsoft YaHei"/>
                <a:sym typeface="Microsoft YaHei"/>
              </a:defRPr>
            </a:lvl1pPr>
          </a:lstStyle>
          <a:p>
            <a:r>
              <a:rPr lang="zh-CN" altLang="en-US" sz="2400" dirty="0">
                <a:latin typeface="+mn-lt"/>
                <a:ea typeface="+mn-ea"/>
                <a:cs typeface="+mn-ea"/>
                <a:sym typeface="+mn-lt"/>
              </a:rPr>
              <a:t>基本思想、工作环境、基本技能、工具选择及经验</a:t>
            </a:r>
            <a:endParaRPr sz="2400" dirty="0">
              <a:latin typeface="+mn-lt"/>
              <a:ea typeface="+mn-ea"/>
              <a:cs typeface="+mn-ea"/>
              <a:sym typeface="+mn-lt"/>
            </a:endParaRPr>
          </a:p>
        </p:txBody>
      </p:sp>
    </p:spTree>
    <p:extLst>
      <p:ext uri="{BB962C8B-B14F-4D97-AF65-F5344CB8AC3E}">
        <p14:creationId xmlns:p14="http://schemas.microsoft.com/office/powerpoint/2010/main" val="258434030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文本框 12"/>
          <p:cNvSpPr txBox="1"/>
          <p:nvPr/>
        </p:nvSpPr>
        <p:spPr>
          <a:xfrm>
            <a:off x="1716242" y="2531112"/>
            <a:ext cx="7043545" cy="70788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4000" dirty="0">
                <a:latin typeface="+mn-lt"/>
                <a:ea typeface="+mn-ea"/>
                <a:cs typeface="+mn-ea"/>
                <a:sym typeface="+mn-lt"/>
              </a:rPr>
              <a:t>为什么要学习生物信息</a:t>
            </a:r>
          </a:p>
        </p:txBody>
      </p:sp>
      <p:sp>
        <p:nvSpPr>
          <p:cNvPr id="158" name="直接连接符 13"/>
          <p:cNvSpPr/>
          <p:nvPr/>
        </p:nvSpPr>
        <p:spPr>
          <a:xfrm>
            <a:off x="1716242" y="3429333"/>
            <a:ext cx="5205048" cy="1"/>
          </a:xfrm>
          <a:prstGeom prst="line">
            <a:avLst/>
          </a:prstGeom>
          <a:ln w="3175">
            <a:solidFill>
              <a:srgbClr val="FFFFFF"/>
            </a:solidFill>
            <a:miter/>
          </a:ln>
        </p:spPr>
        <p:txBody>
          <a:bodyPr lIns="45719" rIns="45719"/>
          <a:lstStyle/>
          <a:p>
            <a:endParaRPr>
              <a:latin typeface="+mn-lt"/>
              <a:ea typeface="+mn-ea"/>
              <a:cs typeface="+mn-ea"/>
              <a:sym typeface="+mn-lt"/>
            </a:endParaRPr>
          </a:p>
        </p:txBody>
      </p:sp>
      <p:sp>
        <p:nvSpPr>
          <p:cNvPr id="159" name="矩形 14"/>
          <p:cNvSpPr txBox="1"/>
          <p:nvPr/>
        </p:nvSpPr>
        <p:spPr>
          <a:xfrm>
            <a:off x="1716242" y="3619669"/>
            <a:ext cx="8771367"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D9D9D9"/>
                </a:solidFill>
                <a:latin typeface="Microsoft YaHei"/>
                <a:ea typeface="Microsoft YaHei"/>
                <a:cs typeface="Microsoft YaHei"/>
                <a:sym typeface="Microsoft YaHei"/>
              </a:defRPr>
            </a:lvl1pPr>
          </a:lstStyle>
          <a:p>
            <a:r>
              <a:rPr lang="zh-CN" altLang="en-US" sz="2400" dirty="0">
                <a:latin typeface="+mn-lt"/>
                <a:ea typeface="+mn-ea"/>
                <a:cs typeface="+mn-ea"/>
                <a:sym typeface="+mn-lt"/>
              </a:rPr>
              <a:t>学习生物信息的必要性和给你带来的收获</a:t>
            </a:r>
            <a:endParaRPr sz="2400" dirty="0">
              <a:latin typeface="+mn-lt"/>
              <a:ea typeface="+mn-ea"/>
              <a:cs typeface="+mn-ea"/>
              <a:sym typeface="+mn-lt"/>
            </a:endParaRPr>
          </a:p>
        </p:txBody>
      </p:sp>
    </p:spTree>
    <p:extLst>
      <p:ext uri="{BB962C8B-B14F-4D97-AF65-F5344CB8AC3E}">
        <p14:creationId xmlns:p14="http://schemas.microsoft.com/office/powerpoint/2010/main" val="360970050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6CEAD75F-8718-4930-AB14-1F456512FE47}"/>
              </a:ext>
            </a:extLst>
          </p:cNvPr>
          <p:cNvSpPr txBox="1"/>
          <p:nvPr/>
        </p:nvSpPr>
        <p:spPr>
          <a:xfrm>
            <a:off x="1469035" y="683448"/>
            <a:ext cx="8521862"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600" dirty="0">
                <a:latin typeface="+mn-lt"/>
                <a:ea typeface="+mn-ea"/>
                <a:cs typeface="+mn-ea"/>
                <a:sym typeface="+mn-lt"/>
              </a:rPr>
              <a:t>微生物组数据分析入门指南</a:t>
            </a:r>
            <a:endParaRPr lang="zh-CN" altLang="en-US" sz="3400" dirty="0">
              <a:latin typeface="+mn-lt"/>
              <a:ea typeface="+mn-ea"/>
              <a:cs typeface="+mn-ea"/>
              <a:sym typeface="+mn-lt"/>
            </a:endParaRPr>
          </a:p>
        </p:txBody>
      </p:sp>
      <p:sp>
        <p:nvSpPr>
          <p:cNvPr id="3" name="内容占位符 2">
            <a:extLst>
              <a:ext uri="{FF2B5EF4-FFF2-40B4-BE49-F238E27FC236}">
                <a16:creationId xmlns:a16="http://schemas.microsoft.com/office/drawing/2014/main" id="{487A9AC0-0D70-40A1-A6F7-E1C53405FC10}"/>
              </a:ext>
            </a:extLst>
          </p:cNvPr>
          <p:cNvSpPr txBox="1">
            <a:spLocks/>
          </p:cNvSpPr>
          <p:nvPr/>
        </p:nvSpPr>
        <p:spPr>
          <a:xfrm>
            <a:off x="838200" y="1825625"/>
            <a:ext cx="10515600" cy="4351338"/>
          </a:xfrm>
          <a:prstGeom prst="rect">
            <a:avLst/>
          </a:prstGeom>
        </p:spPr>
        <p:txBody>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hangingPunct="1">
              <a:lnSpc>
                <a:spcPct val="150000"/>
              </a:lnSpc>
            </a:pPr>
            <a:r>
              <a:rPr lang="zh-CN" altLang="en-US" dirty="0">
                <a:solidFill>
                  <a:srgbClr val="FFFFFF"/>
                </a:solidFill>
                <a:latin typeface="+mn-lt"/>
                <a:ea typeface="+mn-ea"/>
                <a:cs typeface="+mn-ea"/>
                <a:sym typeface="+mn-lt"/>
              </a:rPr>
              <a:t>研究的基本步骤：采样</a:t>
            </a:r>
            <a:r>
              <a:rPr lang="en-US" altLang="zh-CN" dirty="0">
                <a:solidFill>
                  <a:srgbClr val="FFFFFF"/>
                </a:solidFill>
                <a:latin typeface="+mn-lt"/>
                <a:ea typeface="+mn-ea"/>
                <a:cs typeface="+mn-ea"/>
                <a:sym typeface="+mn-lt"/>
              </a:rPr>
              <a:t>——</a:t>
            </a:r>
            <a:r>
              <a:rPr lang="zh-CN" altLang="en-US" dirty="0">
                <a:solidFill>
                  <a:srgbClr val="FFFFFF"/>
                </a:solidFill>
                <a:latin typeface="+mn-lt"/>
                <a:ea typeface="+mn-ea"/>
                <a:cs typeface="+mn-ea"/>
                <a:sym typeface="+mn-lt"/>
              </a:rPr>
              <a:t>测序</a:t>
            </a:r>
            <a:r>
              <a:rPr lang="en-US" altLang="zh-CN" dirty="0">
                <a:solidFill>
                  <a:srgbClr val="FFFFFF"/>
                </a:solidFill>
                <a:latin typeface="+mn-lt"/>
                <a:ea typeface="+mn-ea"/>
                <a:cs typeface="+mn-ea"/>
                <a:sym typeface="+mn-lt"/>
              </a:rPr>
              <a:t>——</a:t>
            </a:r>
            <a:r>
              <a:rPr lang="zh-CN" altLang="en-US" dirty="0">
                <a:solidFill>
                  <a:srgbClr val="FFFFFF"/>
                </a:solidFill>
                <a:latin typeface="+mn-lt"/>
                <a:ea typeface="+mn-ea"/>
                <a:cs typeface="+mn-ea"/>
                <a:sym typeface="+mn-lt"/>
              </a:rPr>
              <a:t>数据处理</a:t>
            </a:r>
            <a:r>
              <a:rPr lang="en-US" altLang="zh-CN" dirty="0">
                <a:solidFill>
                  <a:srgbClr val="FFFFFF"/>
                </a:solidFill>
                <a:latin typeface="+mn-lt"/>
                <a:ea typeface="+mn-ea"/>
                <a:cs typeface="+mn-ea"/>
                <a:sym typeface="+mn-lt"/>
              </a:rPr>
              <a:t>——</a:t>
            </a:r>
            <a:r>
              <a:rPr lang="zh-CN" altLang="en-US" dirty="0">
                <a:solidFill>
                  <a:srgbClr val="FFFFFF"/>
                </a:solidFill>
                <a:latin typeface="+mn-lt"/>
                <a:ea typeface="+mn-ea"/>
                <a:cs typeface="+mn-ea"/>
                <a:sym typeface="+mn-lt"/>
              </a:rPr>
              <a:t>统计可视化</a:t>
            </a:r>
            <a:endParaRPr lang="en-US" altLang="zh-CN" dirty="0">
              <a:solidFill>
                <a:srgbClr val="FFFFFF"/>
              </a:solidFill>
              <a:latin typeface="+mn-lt"/>
              <a:ea typeface="+mn-ea"/>
              <a:cs typeface="+mn-ea"/>
              <a:sym typeface="+mn-lt"/>
            </a:endParaRPr>
          </a:p>
          <a:p>
            <a:pPr hangingPunct="1">
              <a:lnSpc>
                <a:spcPct val="150000"/>
              </a:lnSpc>
            </a:pPr>
            <a:r>
              <a:rPr lang="zh-CN" altLang="en-US" dirty="0">
                <a:solidFill>
                  <a:srgbClr val="FFFFFF"/>
                </a:solidFill>
                <a:latin typeface="+mn-lt"/>
                <a:ea typeface="+mn-ea"/>
                <a:cs typeface="+mn-ea"/>
                <a:sym typeface="+mn-lt"/>
              </a:rPr>
              <a:t>分析的基本思想：大数据</a:t>
            </a:r>
            <a:r>
              <a:rPr lang="en-US" altLang="zh-CN" dirty="0">
                <a:solidFill>
                  <a:srgbClr val="FFFFFF"/>
                </a:solidFill>
                <a:latin typeface="+mn-lt"/>
                <a:ea typeface="+mn-ea"/>
                <a:cs typeface="+mn-ea"/>
                <a:sym typeface="+mn-lt"/>
              </a:rPr>
              <a:t>——</a:t>
            </a:r>
            <a:r>
              <a:rPr lang="zh-CN" altLang="en-US" dirty="0">
                <a:solidFill>
                  <a:srgbClr val="FFFFFF"/>
                </a:solidFill>
                <a:latin typeface="+mn-lt"/>
                <a:ea typeface="+mn-ea"/>
                <a:cs typeface="+mn-ea"/>
                <a:sym typeface="+mn-lt"/>
              </a:rPr>
              <a:t>大表</a:t>
            </a:r>
            <a:r>
              <a:rPr lang="en-US" altLang="zh-CN" dirty="0">
                <a:solidFill>
                  <a:srgbClr val="FFFFFF"/>
                </a:solidFill>
                <a:latin typeface="+mn-lt"/>
                <a:ea typeface="+mn-ea"/>
                <a:cs typeface="+mn-ea"/>
                <a:sym typeface="+mn-lt"/>
              </a:rPr>
              <a:t>——</a:t>
            </a:r>
            <a:r>
              <a:rPr lang="zh-CN" altLang="en-US" dirty="0">
                <a:solidFill>
                  <a:srgbClr val="FFFFFF"/>
                </a:solidFill>
                <a:latin typeface="+mn-lt"/>
                <a:ea typeface="+mn-ea"/>
                <a:cs typeface="+mn-ea"/>
                <a:sym typeface="+mn-lt"/>
              </a:rPr>
              <a:t>小表</a:t>
            </a:r>
            <a:r>
              <a:rPr lang="en-US" altLang="zh-CN" dirty="0">
                <a:solidFill>
                  <a:srgbClr val="FFFFFF"/>
                </a:solidFill>
                <a:latin typeface="+mn-lt"/>
                <a:ea typeface="+mn-ea"/>
                <a:cs typeface="+mn-ea"/>
                <a:sym typeface="+mn-lt"/>
              </a:rPr>
              <a:t>——</a:t>
            </a:r>
            <a:r>
              <a:rPr lang="zh-CN" altLang="en-US" dirty="0">
                <a:solidFill>
                  <a:srgbClr val="FFFFFF"/>
                </a:solidFill>
                <a:latin typeface="+mn-lt"/>
                <a:ea typeface="+mn-ea"/>
                <a:cs typeface="+mn-ea"/>
                <a:sym typeface="+mn-lt"/>
              </a:rPr>
              <a:t>图</a:t>
            </a:r>
            <a:endParaRPr lang="en-US" altLang="zh-CN" dirty="0">
              <a:solidFill>
                <a:srgbClr val="FFFFFF"/>
              </a:solidFill>
              <a:latin typeface="+mn-lt"/>
              <a:ea typeface="+mn-ea"/>
              <a:cs typeface="+mn-ea"/>
              <a:sym typeface="+mn-lt"/>
            </a:endParaRPr>
          </a:p>
          <a:p>
            <a:pPr hangingPunct="1">
              <a:lnSpc>
                <a:spcPct val="150000"/>
              </a:lnSpc>
            </a:pPr>
            <a:r>
              <a:rPr lang="zh-CN" altLang="en-US" dirty="0">
                <a:solidFill>
                  <a:srgbClr val="FFFFFF"/>
                </a:solidFill>
                <a:latin typeface="+mn-lt"/>
                <a:ea typeface="+mn-ea"/>
                <a:cs typeface="+mn-ea"/>
                <a:sym typeface="+mn-lt"/>
              </a:rPr>
              <a:t>分析如何实现：</a:t>
            </a:r>
            <a:r>
              <a:rPr lang="en-US" altLang="zh-CN" dirty="0">
                <a:solidFill>
                  <a:srgbClr val="FFFFFF"/>
                </a:solidFill>
                <a:latin typeface="+mn-lt"/>
                <a:ea typeface="+mn-ea"/>
                <a:cs typeface="+mn-ea"/>
                <a:sym typeface="+mn-lt"/>
              </a:rPr>
              <a:t>RStudio</a:t>
            </a:r>
            <a:r>
              <a:rPr lang="zh-CN" altLang="en-US" dirty="0">
                <a:solidFill>
                  <a:srgbClr val="FFFFFF"/>
                </a:solidFill>
                <a:latin typeface="+mn-lt"/>
                <a:ea typeface="+mn-ea"/>
                <a:cs typeface="+mn-ea"/>
                <a:sym typeface="+mn-lt"/>
              </a:rPr>
              <a:t>环境 </a:t>
            </a:r>
            <a:r>
              <a:rPr lang="en-US" altLang="zh-CN" dirty="0">
                <a:solidFill>
                  <a:srgbClr val="FFFFFF"/>
                </a:solidFill>
                <a:latin typeface="+mn-lt"/>
                <a:ea typeface="+mn-ea"/>
                <a:cs typeface="+mn-ea"/>
                <a:sym typeface="+mn-lt"/>
              </a:rPr>
              <a:t>= Shell + R</a:t>
            </a:r>
          </a:p>
          <a:p>
            <a:pPr hangingPunct="1">
              <a:lnSpc>
                <a:spcPct val="150000"/>
              </a:lnSpc>
            </a:pPr>
            <a:r>
              <a:rPr lang="zh-CN" altLang="en-US" dirty="0">
                <a:solidFill>
                  <a:srgbClr val="FFFFFF"/>
                </a:solidFill>
                <a:latin typeface="+mn-lt"/>
                <a:ea typeface="+mn-ea"/>
                <a:cs typeface="+mn-ea"/>
                <a:sym typeface="+mn-lt"/>
              </a:rPr>
              <a:t>分析软件的选择：</a:t>
            </a:r>
            <a:r>
              <a:rPr lang="en-US" altLang="zh-CN" dirty="0">
                <a:solidFill>
                  <a:srgbClr val="FFFFFF"/>
                </a:solidFill>
                <a:latin typeface="+mn-lt"/>
                <a:ea typeface="+mn-ea"/>
                <a:cs typeface="+mn-ea"/>
                <a:sym typeface="+mn-lt"/>
              </a:rPr>
              <a:t> U(V)SEARCH</a:t>
            </a:r>
            <a:r>
              <a:rPr lang="zh-CN" altLang="en-US" dirty="0">
                <a:solidFill>
                  <a:srgbClr val="FFFFFF"/>
                </a:solidFill>
                <a:latin typeface="+mn-lt"/>
                <a:ea typeface="+mn-ea"/>
                <a:cs typeface="+mn-ea"/>
                <a:sym typeface="+mn-lt"/>
              </a:rPr>
              <a:t>、</a:t>
            </a:r>
            <a:r>
              <a:rPr lang="en-US" altLang="zh-CN" dirty="0">
                <a:solidFill>
                  <a:srgbClr val="FFFFFF"/>
                </a:solidFill>
                <a:latin typeface="+mn-lt"/>
                <a:ea typeface="+mn-ea"/>
                <a:cs typeface="+mn-ea"/>
                <a:sym typeface="+mn-lt"/>
              </a:rPr>
              <a:t>QIIME(2)</a:t>
            </a:r>
            <a:r>
              <a:rPr lang="zh-CN" altLang="en-US" dirty="0">
                <a:solidFill>
                  <a:srgbClr val="FFFFFF"/>
                </a:solidFill>
                <a:latin typeface="+mn-lt"/>
                <a:ea typeface="+mn-ea"/>
                <a:cs typeface="+mn-ea"/>
                <a:sym typeface="+mn-lt"/>
              </a:rPr>
              <a:t>、</a:t>
            </a:r>
            <a:r>
              <a:rPr lang="en-US" altLang="zh-CN" dirty="0">
                <a:solidFill>
                  <a:srgbClr val="FFFFFF"/>
                </a:solidFill>
                <a:latin typeface="+mn-lt"/>
                <a:ea typeface="+mn-ea"/>
                <a:cs typeface="+mn-ea"/>
                <a:sym typeface="+mn-lt"/>
              </a:rPr>
              <a:t>mothur</a:t>
            </a:r>
          </a:p>
          <a:p>
            <a:pPr hangingPunct="1">
              <a:lnSpc>
                <a:spcPct val="150000"/>
              </a:lnSpc>
            </a:pPr>
            <a:r>
              <a:rPr lang="zh-CN" altLang="en-US" dirty="0">
                <a:solidFill>
                  <a:srgbClr val="FFFFFF"/>
                </a:solidFill>
                <a:latin typeface="+mn-lt"/>
                <a:ea typeface="+mn-ea"/>
                <a:cs typeface="+mn-ea"/>
                <a:sym typeface="+mn-lt"/>
              </a:rPr>
              <a:t>可视化：</a:t>
            </a:r>
            <a:r>
              <a:rPr lang="en-US" altLang="zh-CN" dirty="0">
                <a:solidFill>
                  <a:srgbClr val="FFFFFF"/>
                </a:solidFill>
                <a:latin typeface="+mn-lt"/>
                <a:ea typeface="+mn-ea"/>
                <a:cs typeface="+mn-ea"/>
                <a:sym typeface="+mn-lt"/>
              </a:rPr>
              <a:t>vegan</a:t>
            </a:r>
            <a:r>
              <a:rPr lang="zh-CN" altLang="en-US" dirty="0">
                <a:solidFill>
                  <a:srgbClr val="FFFFFF"/>
                </a:solidFill>
                <a:latin typeface="+mn-lt"/>
                <a:ea typeface="+mn-ea"/>
                <a:cs typeface="+mn-ea"/>
                <a:sym typeface="+mn-lt"/>
              </a:rPr>
              <a:t>、</a:t>
            </a:r>
            <a:r>
              <a:rPr lang="en-US" altLang="zh-CN" dirty="0" err="1">
                <a:solidFill>
                  <a:srgbClr val="FFFFFF"/>
                </a:solidFill>
                <a:latin typeface="+mn-lt"/>
                <a:ea typeface="+mn-ea"/>
                <a:cs typeface="+mn-ea"/>
                <a:sym typeface="+mn-lt"/>
              </a:rPr>
              <a:t>phyloseq</a:t>
            </a:r>
            <a:r>
              <a:rPr lang="zh-CN" altLang="en-US" dirty="0">
                <a:solidFill>
                  <a:srgbClr val="FFFFFF"/>
                </a:solidFill>
                <a:latin typeface="+mn-lt"/>
                <a:ea typeface="+mn-ea"/>
                <a:cs typeface="+mn-ea"/>
                <a:sym typeface="+mn-lt"/>
              </a:rPr>
              <a:t>包、文章代码和在线平台</a:t>
            </a:r>
            <a:endParaRPr lang="en-US" altLang="zh-CN" dirty="0">
              <a:solidFill>
                <a:srgbClr val="FFFFFF"/>
              </a:solidFill>
              <a:latin typeface="+mn-lt"/>
              <a:ea typeface="+mn-ea"/>
              <a:cs typeface="+mn-ea"/>
              <a:sym typeface="+mn-lt"/>
            </a:endParaRPr>
          </a:p>
          <a:p>
            <a:pPr hangingPunct="1">
              <a:lnSpc>
                <a:spcPct val="150000"/>
              </a:lnSpc>
            </a:pPr>
            <a:r>
              <a:rPr lang="zh-CN" altLang="en-US" dirty="0">
                <a:solidFill>
                  <a:srgbClr val="FFFFFF"/>
                </a:solidFill>
                <a:latin typeface="+mn-lt"/>
                <a:ea typeface="+mn-ea"/>
                <a:cs typeface="+mn-ea"/>
                <a:sym typeface="+mn-lt"/>
              </a:rPr>
              <a:t>记录并分享笔记的习惯：</a:t>
            </a:r>
            <a:r>
              <a:rPr lang="en-US" altLang="zh-CN" dirty="0">
                <a:solidFill>
                  <a:srgbClr val="FFFFFF"/>
                </a:solidFill>
                <a:latin typeface="+mn-lt"/>
                <a:ea typeface="+mn-ea"/>
                <a:cs typeface="+mn-ea"/>
                <a:sym typeface="+mn-lt"/>
              </a:rPr>
              <a:t>Markdown</a:t>
            </a:r>
            <a:r>
              <a:rPr lang="zh-CN" altLang="en-US" dirty="0">
                <a:solidFill>
                  <a:srgbClr val="FFFFFF"/>
                </a:solidFill>
                <a:latin typeface="+mn-lt"/>
                <a:ea typeface="+mn-ea"/>
                <a:cs typeface="+mn-ea"/>
                <a:sym typeface="+mn-lt"/>
              </a:rPr>
              <a:t>电子笔记 </a:t>
            </a:r>
            <a:r>
              <a:rPr lang="en-US" altLang="zh-CN" dirty="0">
                <a:solidFill>
                  <a:srgbClr val="FFFFFF"/>
                </a:solidFill>
                <a:latin typeface="+mn-lt"/>
                <a:ea typeface="+mn-ea"/>
                <a:cs typeface="+mn-ea"/>
                <a:sym typeface="+mn-lt"/>
              </a:rPr>
              <a:t>+ </a:t>
            </a:r>
            <a:r>
              <a:rPr lang="zh-CN" altLang="en-US" dirty="0">
                <a:solidFill>
                  <a:srgbClr val="FFFFFF"/>
                </a:solidFill>
                <a:latin typeface="+mn-lt"/>
                <a:ea typeface="+mn-ea"/>
                <a:cs typeface="+mn-ea"/>
                <a:sym typeface="+mn-lt"/>
              </a:rPr>
              <a:t>公共平台分享</a:t>
            </a:r>
          </a:p>
        </p:txBody>
      </p:sp>
    </p:spTree>
    <p:extLst>
      <p:ext uri="{BB962C8B-B14F-4D97-AF65-F5344CB8AC3E}">
        <p14:creationId xmlns:p14="http://schemas.microsoft.com/office/powerpoint/2010/main" val="420805906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2F5638E-81B5-4804-9E25-A5FAC4BB78C3}"/>
              </a:ext>
            </a:extLst>
          </p:cNvPr>
          <p:cNvGrpSpPr/>
          <p:nvPr/>
        </p:nvGrpSpPr>
        <p:grpSpPr>
          <a:xfrm>
            <a:off x="1699102" y="-14406"/>
            <a:ext cx="9153287" cy="6872406"/>
            <a:chOff x="1340690" y="956339"/>
            <a:chExt cx="7180586" cy="5391277"/>
          </a:xfrm>
        </p:grpSpPr>
        <p:pic>
          <p:nvPicPr>
            <p:cNvPr id="3" name="图片 2">
              <a:extLst>
                <a:ext uri="{FF2B5EF4-FFF2-40B4-BE49-F238E27FC236}">
                  <a16:creationId xmlns:a16="http://schemas.microsoft.com/office/drawing/2014/main" id="{68885843-CFB2-4364-AD0A-BE3EB95CFD37}"/>
                </a:ext>
              </a:extLst>
            </p:cNvPr>
            <p:cNvPicPr>
              <a:picLocks noChangeAspect="1"/>
            </p:cNvPicPr>
            <p:nvPr/>
          </p:nvPicPr>
          <p:blipFill>
            <a:blip r:embed="rId3"/>
            <a:stretch>
              <a:fillRect/>
            </a:stretch>
          </p:blipFill>
          <p:spPr>
            <a:xfrm>
              <a:off x="1340690" y="962176"/>
              <a:ext cx="7180586" cy="5385440"/>
            </a:xfrm>
            <a:prstGeom prst="rect">
              <a:avLst/>
            </a:prstGeom>
          </p:spPr>
        </p:pic>
        <p:pic>
          <p:nvPicPr>
            <p:cNvPr id="4" name="图片 3">
              <a:extLst>
                <a:ext uri="{FF2B5EF4-FFF2-40B4-BE49-F238E27FC236}">
                  <a16:creationId xmlns:a16="http://schemas.microsoft.com/office/drawing/2014/main" id="{AFE0C49A-2E1D-4AA4-9FCB-F0F6C3D7212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63311" y="956339"/>
              <a:ext cx="1828800" cy="1219200"/>
            </a:xfrm>
            <a:prstGeom prst="rect">
              <a:avLst/>
            </a:prstGeom>
          </p:spPr>
        </p:pic>
        <p:pic>
          <p:nvPicPr>
            <p:cNvPr id="5" name="图片 4">
              <a:extLst>
                <a:ext uri="{FF2B5EF4-FFF2-40B4-BE49-F238E27FC236}">
                  <a16:creationId xmlns:a16="http://schemas.microsoft.com/office/drawing/2014/main" id="{17468EED-69FD-4856-BF80-A7A02CF250DE}"/>
                </a:ext>
              </a:extLst>
            </p:cNvPr>
            <p:cNvPicPr>
              <a:picLocks noChangeAspect="1"/>
            </p:cNvPicPr>
            <p:nvPr/>
          </p:nvPicPr>
          <p:blipFill>
            <a:blip r:embed="rId5"/>
            <a:stretch>
              <a:fillRect/>
            </a:stretch>
          </p:blipFill>
          <p:spPr>
            <a:xfrm>
              <a:off x="6459066" y="1517584"/>
              <a:ext cx="1440160" cy="878945"/>
            </a:xfrm>
            <a:prstGeom prst="rect">
              <a:avLst/>
            </a:prstGeom>
          </p:spPr>
        </p:pic>
        <p:pic>
          <p:nvPicPr>
            <p:cNvPr id="6" name="图片 5">
              <a:extLst>
                <a:ext uri="{FF2B5EF4-FFF2-40B4-BE49-F238E27FC236}">
                  <a16:creationId xmlns:a16="http://schemas.microsoft.com/office/drawing/2014/main" id="{4013BA31-7DB0-48DF-8688-E89E0C540F61}"/>
                </a:ext>
              </a:extLst>
            </p:cNvPr>
            <p:cNvPicPr>
              <a:picLocks noChangeAspect="1"/>
            </p:cNvPicPr>
            <p:nvPr/>
          </p:nvPicPr>
          <p:blipFill rotWithShape="1">
            <a:blip r:embed="rId6"/>
            <a:srcRect t="8311"/>
            <a:stretch/>
          </p:blipFill>
          <p:spPr>
            <a:xfrm>
              <a:off x="7569147" y="3937757"/>
              <a:ext cx="852770" cy="781898"/>
            </a:xfrm>
            <a:prstGeom prst="rect">
              <a:avLst/>
            </a:prstGeom>
          </p:spPr>
        </p:pic>
        <p:pic>
          <p:nvPicPr>
            <p:cNvPr id="7" name="图片 6">
              <a:extLst>
                <a:ext uri="{FF2B5EF4-FFF2-40B4-BE49-F238E27FC236}">
                  <a16:creationId xmlns:a16="http://schemas.microsoft.com/office/drawing/2014/main" id="{C09F9339-182E-4C6C-8AE9-3E2827CA2786}"/>
                </a:ext>
              </a:extLst>
            </p:cNvPr>
            <p:cNvPicPr>
              <a:picLocks noChangeAspect="1"/>
            </p:cNvPicPr>
            <p:nvPr/>
          </p:nvPicPr>
          <p:blipFill>
            <a:blip r:embed="rId7"/>
            <a:stretch>
              <a:fillRect/>
            </a:stretch>
          </p:blipFill>
          <p:spPr>
            <a:xfrm>
              <a:off x="5992111" y="5235791"/>
              <a:ext cx="933910" cy="1048446"/>
            </a:xfrm>
            <a:prstGeom prst="rect">
              <a:avLst/>
            </a:prstGeom>
          </p:spPr>
        </p:pic>
        <p:pic>
          <p:nvPicPr>
            <p:cNvPr id="8" name="图片 7">
              <a:extLst>
                <a:ext uri="{FF2B5EF4-FFF2-40B4-BE49-F238E27FC236}">
                  <a16:creationId xmlns:a16="http://schemas.microsoft.com/office/drawing/2014/main" id="{EE0D2341-406F-4EC3-B402-C7FE0A17A301}"/>
                </a:ext>
              </a:extLst>
            </p:cNvPr>
            <p:cNvPicPr>
              <a:picLocks noChangeAspect="1"/>
            </p:cNvPicPr>
            <p:nvPr/>
          </p:nvPicPr>
          <p:blipFill>
            <a:blip r:embed="rId8"/>
            <a:stretch>
              <a:fillRect/>
            </a:stretch>
          </p:blipFill>
          <p:spPr>
            <a:xfrm>
              <a:off x="1355309" y="5285337"/>
              <a:ext cx="1404432" cy="864267"/>
            </a:xfrm>
            <a:prstGeom prst="rect">
              <a:avLst/>
            </a:prstGeom>
          </p:spPr>
        </p:pic>
        <p:pic>
          <p:nvPicPr>
            <p:cNvPr id="9" name="图片 8">
              <a:extLst>
                <a:ext uri="{FF2B5EF4-FFF2-40B4-BE49-F238E27FC236}">
                  <a16:creationId xmlns:a16="http://schemas.microsoft.com/office/drawing/2014/main" id="{DF9C4E1A-0466-4FAA-9B99-59212E8EA00F}"/>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96539" y="1984892"/>
              <a:ext cx="1222029" cy="1088530"/>
            </a:xfrm>
            <a:prstGeom prst="rect">
              <a:avLst/>
            </a:prstGeom>
          </p:spPr>
        </p:pic>
        <p:sp>
          <p:nvSpPr>
            <p:cNvPr id="10" name="对话气泡: 椭圆形 9">
              <a:extLst>
                <a:ext uri="{FF2B5EF4-FFF2-40B4-BE49-F238E27FC236}">
                  <a16:creationId xmlns:a16="http://schemas.microsoft.com/office/drawing/2014/main" id="{3770005E-A439-40F7-93D6-D9B6F460E77E}"/>
                </a:ext>
              </a:extLst>
            </p:cNvPr>
            <p:cNvSpPr/>
            <p:nvPr/>
          </p:nvSpPr>
          <p:spPr>
            <a:xfrm>
              <a:off x="1426158" y="2836069"/>
              <a:ext cx="1250949" cy="929481"/>
            </a:xfrm>
            <a:prstGeom prst="wedgeEllipseCallout">
              <a:avLst>
                <a:gd name="adj1" fmla="val 19776"/>
                <a:gd name="adj2" fmla="val 6876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FAE0DE63-A798-4F93-B6D1-A75977CAA443}"/>
                </a:ext>
              </a:extLst>
            </p:cNvPr>
            <p:cNvSpPr txBox="1"/>
            <p:nvPr/>
          </p:nvSpPr>
          <p:spPr>
            <a:xfrm>
              <a:off x="1446168" y="3100754"/>
              <a:ext cx="1052860" cy="313879"/>
            </a:xfrm>
            <a:prstGeom prst="rect">
              <a:avLst/>
            </a:prstGeom>
            <a:noFill/>
          </p:spPr>
          <p:txBody>
            <a:bodyPr wrap="square" rtlCol="0">
              <a:spAutoFit/>
            </a:bodyPr>
            <a:lstStyle/>
            <a:p>
              <a:pPr algn="ctr"/>
              <a:r>
                <a:rPr lang="zh-CN" altLang="en-US" sz="2000" b="1" dirty="0">
                  <a:latin typeface="+mn-lt"/>
                  <a:ea typeface="+mn-ea"/>
                  <a:cs typeface="+mn-ea"/>
                  <a:sym typeface="+mn-lt"/>
                </a:rPr>
                <a:t>长矛</a:t>
              </a:r>
            </a:p>
          </p:txBody>
        </p:sp>
        <p:sp>
          <p:nvSpPr>
            <p:cNvPr id="12" name="对话气泡: 椭圆形 11">
              <a:extLst>
                <a:ext uri="{FF2B5EF4-FFF2-40B4-BE49-F238E27FC236}">
                  <a16:creationId xmlns:a16="http://schemas.microsoft.com/office/drawing/2014/main" id="{F082A05E-5C10-48C7-892C-7012816069AD}"/>
                </a:ext>
              </a:extLst>
            </p:cNvPr>
            <p:cNvSpPr/>
            <p:nvPr/>
          </p:nvSpPr>
          <p:spPr>
            <a:xfrm>
              <a:off x="2931328" y="1022509"/>
              <a:ext cx="1292860" cy="951071"/>
            </a:xfrm>
            <a:prstGeom prst="wedgeEllipseCallout">
              <a:avLst>
                <a:gd name="adj1" fmla="val 55873"/>
                <a:gd name="adj2" fmla="val 4740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E813B6B2-8DD3-4C4C-BFB7-FCE53F06B4E4}"/>
                </a:ext>
              </a:extLst>
            </p:cNvPr>
            <p:cNvSpPr txBox="1"/>
            <p:nvPr/>
          </p:nvSpPr>
          <p:spPr>
            <a:xfrm>
              <a:off x="2999232" y="1298637"/>
              <a:ext cx="1052860" cy="313879"/>
            </a:xfrm>
            <a:prstGeom prst="rect">
              <a:avLst/>
            </a:prstGeom>
            <a:noFill/>
          </p:spPr>
          <p:txBody>
            <a:bodyPr wrap="square" rtlCol="0">
              <a:spAutoFit/>
            </a:bodyPr>
            <a:lstStyle/>
            <a:p>
              <a:pPr algn="ctr"/>
              <a:r>
                <a:rPr lang="zh-CN" altLang="en-US" sz="2000" b="1" dirty="0">
                  <a:latin typeface="+mn-lt"/>
                  <a:ea typeface="+mn-ea"/>
                  <a:cs typeface="+mn-ea"/>
                  <a:sym typeface="+mn-lt"/>
                </a:rPr>
                <a:t>扇子</a:t>
              </a:r>
            </a:p>
          </p:txBody>
        </p:sp>
        <p:sp>
          <p:nvSpPr>
            <p:cNvPr id="14" name="对话气泡: 圆角矩形 13">
              <a:extLst>
                <a:ext uri="{FF2B5EF4-FFF2-40B4-BE49-F238E27FC236}">
                  <a16:creationId xmlns:a16="http://schemas.microsoft.com/office/drawing/2014/main" id="{BDC2A00E-04F2-4C65-8DCB-F8FFF54399BB}"/>
                </a:ext>
              </a:extLst>
            </p:cNvPr>
            <p:cNvSpPr/>
            <p:nvPr/>
          </p:nvSpPr>
          <p:spPr>
            <a:xfrm>
              <a:off x="7470645" y="2778564"/>
              <a:ext cx="921381" cy="1153356"/>
            </a:xfrm>
            <a:prstGeom prst="wedgeRoundRectCallout">
              <a:avLst>
                <a:gd name="adj1" fmla="val -85341"/>
                <a:gd name="adj2" fmla="val 340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C3717B3F-5402-4CBC-A1B5-2C478D871405}"/>
                </a:ext>
              </a:extLst>
            </p:cNvPr>
            <p:cNvSpPr txBox="1"/>
            <p:nvPr/>
          </p:nvSpPr>
          <p:spPr>
            <a:xfrm>
              <a:off x="7385040" y="3155187"/>
              <a:ext cx="936000" cy="313879"/>
            </a:xfrm>
            <a:prstGeom prst="rect">
              <a:avLst/>
            </a:prstGeom>
            <a:noFill/>
          </p:spPr>
          <p:txBody>
            <a:bodyPr wrap="square" rtlCol="0">
              <a:spAutoFit/>
            </a:bodyPr>
            <a:lstStyle/>
            <a:p>
              <a:pPr algn="ctr"/>
              <a:r>
                <a:rPr lang="zh-CN" altLang="en-US" sz="2000" b="1" dirty="0">
                  <a:latin typeface="+mn-lt"/>
                  <a:ea typeface="+mn-ea"/>
                  <a:cs typeface="+mn-ea"/>
                  <a:sym typeface="+mn-lt"/>
                </a:rPr>
                <a:t>绳子</a:t>
              </a:r>
            </a:p>
          </p:txBody>
        </p:sp>
        <p:sp>
          <p:nvSpPr>
            <p:cNvPr id="16" name="对话气泡: 圆角矩形 15">
              <a:extLst>
                <a:ext uri="{FF2B5EF4-FFF2-40B4-BE49-F238E27FC236}">
                  <a16:creationId xmlns:a16="http://schemas.microsoft.com/office/drawing/2014/main" id="{E8FBB327-09A9-4365-80A7-4C9C05F7A12A}"/>
                </a:ext>
              </a:extLst>
            </p:cNvPr>
            <p:cNvSpPr/>
            <p:nvPr/>
          </p:nvSpPr>
          <p:spPr>
            <a:xfrm>
              <a:off x="4750315" y="5442354"/>
              <a:ext cx="1189837" cy="745086"/>
            </a:xfrm>
            <a:prstGeom prst="wedgeRoundRectCallout">
              <a:avLst>
                <a:gd name="adj1" fmla="val -40894"/>
                <a:gd name="adj2" fmla="val -93330"/>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A830FED8-A45B-4FD0-AAB8-B5CE1E460F02}"/>
                </a:ext>
              </a:extLst>
            </p:cNvPr>
            <p:cNvSpPr txBox="1"/>
            <p:nvPr/>
          </p:nvSpPr>
          <p:spPr>
            <a:xfrm>
              <a:off x="4890593" y="5640595"/>
              <a:ext cx="935697" cy="313879"/>
            </a:xfrm>
            <a:prstGeom prst="rect">
              <a:avLst/>
            </a:prstGeom>
            <a:noFill/>
          </p:spPr>
          <p:txBody>
            <a:bodyPr wrap="square" rtlCol="0">
              <a:spAutoFit/>
            </a:bodyPr>
            <a:lstStyle/>
            <a:p>
              <a:pPr algn="ctr"/>
              <a:r>
                <a:rPr lang="zh-CN" altLang="en-US" sz="2000" b="1" dirty="0">
                  <a:latin typeface="+mn-lt"/>
                  <a:ea typeface="+mn-ea"/>
                  <a:cs typeface="+mn-ea"/>
                  <a:sym typeface="+mn-lt"/>
                </a:rPr>
                <a:t>树</a:t>
              </a:r>
            </a:p>
          </p:txBody>
        </p:sp>
        <p:sp>
          <p:nvSpPr>
            <p:cNvPr id="18" name="对话气泡: 矩形 17">
              <a:extLst>
                <a:ext uri="{FF2B5EF4-FFF2-40B4-BE49-F238E27FC236}">
                  <a16:creationId xmlns:a16="http://schemas.microsoft.com/office/drawing/2014/main" id="{8BE6AC09-B101-4B35-9F75-E1F88ABD1B5E}"/>
                </a:ext>
              </a:extLst>
            </p:cNvPr>
            <p:cNvSpPr/>
            <p:nvPr/>
          </p:nvSpPr>
          <p:spPr>
            <a:xfrm>
              <a:off x="2743300" y="5311144"/>
              <a:ext cx="1055051" cy="729561"/>
            </a:xfrm>
            <a:prstGeom prst="wedgeRectCallout">
              <a:avLst>
                <a:gd name="adj1" fmla="val 47312"/>
                <a:gd name="adj2" fmla="val -98303"/>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05E68305-353D-4FDB-AC31-487E4CD901C5}"/>
                </a:ext>
              </a:extLst>
            </p:cNvPr>
            <p:cNvSpPr txBox="1"/>
            <p:nvPr/>
          </p:nvSpPr>
          <p:spPr>
            <a:xfrm>
              <a:off x="2697420" y="5477824"/>
              <a:ext cx="1044000" cy="313879"/>
            </a:xfrm>
            <a:prstGeom prst="rect">
              <a:avLst/>
            </a:prstGeom>
            <a:noFill/>
          </p:spPr>
          <p:txBody>
            <a:bodyPr wrap="square" rtlCol="0">
              <a:spAutoFit/>
            </a:bodyPr>
            <a:lstStyle/>
            <a:p>
              <a:pPr algn="ctr"/>
              <a:r>
                <a:rPr lang="zh-CN" altLang="en-US" sz="2000" b="1" dirty="0">
                  <a:latin typeface="+mn-lt"/>
                  <a:ea typeface="+mn-ea"/>
                  <a:cs typeface="+mn-ea"/>
                  <a:sym typeface="+mn-lt"/>
                </a:rPr>
                <a:t>蛇</a:t>
              </a:r>
            </a:p>
          </p:txBody>
        </p:sp>
        <p:sp>
          <p:nvSpPr>
            <p:cNvPr id="20" name="对话气泡: 矩形 19">
              <a:extLst>
                <a:ext uri="{FF2B5EF4-FFF2-40B4-BE49-F238E27FC236}">
                  <a16:creationId xmlns:a16="http://schemas.microsoft.com/office/drawing/2014/main" id="{1B125331-3ECD-48CB-9117-9CFF83E7A97D}"/>
                </a:ext>
              </a:extLst>
            </p:cNvPr>
            <p:cNvSpPr/>
            <p:nvPr/>
          </p:nvSpPr>
          <p:spPr>
            <a:xfrm>
              <a:off x="5662288" y="2439215"/>
              <a:ext cx="947254" cy="745945"/>
            </a:xfrm>
            <a:prstGeom prst="wedgeRectCallout">
              <a:avLst>
                <a:gd name="adj1" fmla="val -71658"/>
                <a:gd name="adj2" fmla="val 46671"/>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a:extLst>
                <a:ext uri="{FF2B5EF4-FFF2-40B4-BE49-F238E27FC236}">
                  <a16:creationId xmlns:a16="http://schemas.microsoft.com/office/drawing/2014/main" id="{B5352BB7-AF66-41FC-BF7F-CFB65FE25360}"/>
                </a:ext>
              </a:extLst>
            </p:cNvPr>
            <p:cNvSpPr txBox="1"/>
            <p:nvPr/>
          </p:nvSpPr>
          <p:spPr>
            <a:xfrm>
              <a:off x="5572814" y="2660927"/>
              <a:ext cx="1044000" cy="313879"/>
            </a:xfrm>
            <a:prstGeom prst="rect">
              <a:avLst/>
            </a:prstGeom>
            <a:noFill/>
          </p:spPr>
          <p:txBody>
            <a:bodyPr wrap="square" rtlCol="0">
              <a:spAutoFit/>
            </a:bodyPr>
            <a:lstStyle/>
            <a:p>
              <a:pPr algn="ctr"/>
              <a:r>
                <a:rPr lang="zh-CN" altLang="en-US" sz="2000" b="1" dirty="0">
                  <a:latin typeface="+mn-lt"/>
                  <a:ea typeface="+mn-ea"/>
                  <a:cs typeface="+mn-ea"/>
                  <a:sym typeface="+mn-lt"/>
                </a:rPr>
                <a:t>墙</a:t>
              </a:r>
            </a:p>
          </p:txBody>
        </p:sp>
      </p:grpSp>
    </p:spTree>
    <p:extLst>
      <p:ext uri="{BB962C8B-B14F-4D97-AF65-F5344CB8AC3E}">
        <p14:creationId xmlns:p14="http://schemas.microsoft.com/office/powerpoint/2010/main" val="144566038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此区域插入图片用"/>
          <p:cNvSpPr txBox="1"/>
          <p:nvPr/>
        </p:nvSpPr>
        <p:spPr>
          <a:xfrm>
            <a:off x="1469034" y="4293644"/>
            <a:ext cx="4474468"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a:solidFill>
                  <a:srgbClr val="FFFFFF"/>
                </a:solidFill>
                <a:latin typeface="+mn-lt"/>
                <a:ea typeface="+mn-ea"/>
                <a:cs typeface="+mn-cs"/>
                <a:sym typeface="Helvetica"/>
              </a:defRPr>
            </a:lvl1pPr>
          </a:lstStyle>
          <a:p>
            <a:pPr>
              <a:defRPr>
                <a:latin typeface="+mj-lt"/>
                <a:ea typeface="+mj-ea"/>
                <a:cs typeface="+mj-cs"/>
                <a:sym typeface="Calibri"/>
              </a:defRPr>
            </a:pPr>
            <a:r>
              <a:rPr dirty="0" err="1">
                <a:cs typeface="+mn-ea"/>
                <a:sym typeface="+mn-lt"/>
              </a:rPr>
              <a:t>此区域插入图片用</a:t>
            </a:r>
            <a:endParaRPr dirty="0">
              <a:cs typeface="+mn-ea"/>
              <a:sym typeface="+mn-lt"/>
            </a:endParaRPr>
          </a:p>
        </p:txBody>
      </p:sp>
      <p:sp>
        <p:nvSpPr>
          <p:cNvPr id="12" name="文本框 12"/>
          <p:cNvSpPr txBox="1"/>
          <p:nvPr/>
        </p:nvSpPr>
        <p:spPr>
          <a:xfrm>
            <a:off x="1469035" y="683448"/>
            <a:ext cx="7043545" cy="61555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为什么要学习生物信息</a:t>
            </a:r>
            <a:endParaRPr sz="3400" dirty="0">
              <a:latin typeface="+mn-lt"/>
              <a:ea typeface="+mn-ea"/>
              <a:cs typeface="+mn-ea"/>
              <a:sym typeface="+mn-lt"/>
            </a:endParaRPr>
          </a:p>
        </p:txBody>
      </p:sp>
      <p:sp>
        <p:nvSpPr>
          <p:cNvPr id="14" name="矩形 14"/>
          <p:cNvSpPr txBox="1"/>
          <p:nvPr/>
        </p:nvSpPr>
        <p:spPr>
          <a:xfrm>
            <a:off x="1362076" y="6169268"/>
            <a:ext cx="4391026" cy="43088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000">
                <a:solidFill>
                  <a:srgbClr val="D9D9D9"/>
                </a:solidFill>
                <a:latin typeface="Microsoft YaHei"/>
                <a:ea typeface="Microsoft YaHei"/>
                <a:cs typeface="Microsoft YaHei"/>
                <a:sym typeface="Microsoft YaHei"/>
              </a:defRPr>
            </a:lvl1pPr>
          </a:lstStyle>
          <a:p>
            <a:r>
              <a:rPr lang="zh-CN" altLang="en-US" sz="2200" dirty="0">
                <a:solidFill>
                  <a:srgbClr val="FFFFFF"/>
                </a:solidFill>
                <a:latin typeface="+mn-lt"/>
                <a:ea typeface="+mn-ea"/>
                <a:cs typeface="+mn-ea"/>
                <a:sym typeface="+mn-lt"/>
              </a:rPr>
              <a:t>早期遗传学数据量仅为千</a:t>
            </a:r>
            <a:r>
              <a:rPr lang="en-US" altLang="zh-CN" sz="2200" dirty="0">
                <a:solidFill>
                  <a:srgbClr val="FFFFFF"/>
                </a:solidFill>
                <a:latin typeface="+mn-lt"/>
                <a:ea typeface="+mn-ea"/>
                <a:cs typeface="+mn-ea"/>
                <a:sym typeface="+mn-lt"/>
              </a:rPr>
              <a:t>(10</a:t>
            </a:r>
            <a:r>
              <a:rPr lang="en-US" altLang="zh-CN" sz="2200" baseline="30000" dirty="0">
                <a:solidFill>
                  <a:srgbClr val="FFFFFF"/>
                </a:solidFill>
                <a:latin typeface="+mn-lt"/>
                <a:ea typeface="+mn-ea"/>
                <a:cs typeface="+mn-ea"/>
                <a:sym typeface="+mn-lt"/>
              </a:rPr>
              <a:t>3</a:t>
            </a:r>
            <a:r>
              <a:rPr lang="en-US" altLang="zh-CN" sz="2200" dirty="0">
                <a:solidFill>
                  <a:srgbClr val="FFFFFF"/>
                </a:solidFill>
                <a:latin typeface="+mn-lt"/>
                <a:ea typeface="+mn-ea"/>
                <a:cs typeface="+mn-ea"/>
                <a:sym typeface="+mn-lt"/>
              </a:rPr>
              <a:t>)</a:t>
            </a:r>
            <a:r>
              <a:rPr lang="zh-CN" altLang="en-US" sz="2200" dirty="0">
                <a:solidFill>
                  <a:srgbClr val="FFFFFF"/>
                </a:solidFill>
                <a:latin typeface="+mn-lt"/>
                <a:ea typeface="+mn-ea"/>
                <a:cs typeface="+mn-ea"/>
                <a:sym typeface="+mn-lt"/>
              </a:rPr>
              <a:t>级别</a:t>
            </a:r>
            <a:endParaRPr sz="2200" dirty="0">
              <a:solidFill>
                <a:srgbClr val="FFFFFF"/>
              </a:solidFill>
              <a:latin typeface="+mn-lt"/>
              <a:ea typeface="+mn-ea"/>
              <a:cs typeface="+mn-ea"/>
              <a:sym typeface="+mn-lt"/>
            </a:endParaRPr>
          </a:p>
        </p:txBody>
      </p:sp>
      <p:pic>
        <p:nvPicPr>
          <p:cNvPr id="11" name="Picture 4" descr="https://gss1.bdstatic.com/-vo3dSag_xI4khGkpoWK1HF6hhy/baike/c0%3Dbaike150%2C5%2C5%2C150%2C50/sign=c11013cf5edf8db1a8237436684ab631/9e3df8dcd100baa1506155ec4710b912c8fc2e13.jpg">
            <a:extLst>
              <a:ext uri="{FF2B5EF4-FFF2-40B4-BE49-F238E27FC236}">
                <a16:creationId xmlns:a16="http://schemas.microsoft.com/office/drawing/2014/main" id="{EB85EACC-DAA3-4B5F-9C8B-BB84E1925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228" y="1584662"/>
            <a:ext cx="3513268" cy="44398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gss1.bdstatic.com/-vo3dSag_xI4khGkpoWK1HF6hhy/baike/c0%3Dbaike92%2C5%2C5%2C92%2C30/sign=ec2b27918d13632701e0ca61f0e6cb89/fcfaaf51f3deb48f71a01a93f71f3a292cf578b6.jpg">
            <a:extLst>
              <a:ext uri="{FF2B5EF4-FFF2-40B4-BE49-F238E27FC236}">
                <a16:creationId xmlns:a16="http://schemas.microsoft.com/office/drawing/2014/main" id="{A82BCE29-23F3-4F6B-9744-D763D4463D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79" r="11053"/>
          <a:stretch/>
        </p:blipFill>
        <p:spPr bwMode="auto">
          <a:xfrm>
            <a:off x="6937506" y="1584661"/>
            <a:ext cx="3786852" cy="443989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14">
            <a:extLst>
              <a:ext uri="{FF2B5EF4-FFF2-40B4-BE49-F238E27FC236}">
                <a16:creationId xmlns:a16="http://schemas.microsoft.com/office/drawing/2014/main" id="{664DD516-A091-4F1C-9D1A-C3B05448F0A6}"/>
              </a:ext>
            </a:extLst>
          </p:cNvPr>
          <p:cNvSpPr txBox="1"/>
          <p:nvPr/>
        </p:nvSpPr>
        <p:spPr>
          <a:xfrm>
            <a:off x="6772275" y="6178308"/>
            <a:ext cx="4291013" cy="43088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000">
                <a:solidFill>
                  <a:srgbClr val="D9D9D9"/>
                </a:solidFill>
                <a:latin typeface="Microsoft YaHei"/>
                <a:ea typeface="Microsoft YaHei"/>
                <a:cs typeface="Microsoft YaHei"/>
                <a:sym typeface="Microsoft YaHei"/>
              </a:defRPr>
            </a:lvl1pPr>
          </a:lstStyle>
          <a:p>
            <a:r>
              <a:rPr lang="zh-CN" altLang="en-US" sz="2200" dirty="0">
                <a:solidFill>
                  <a:srgbClr val="FFFFFF"/>
                </a:solidFill>
                <a:latin typeface="+mn-lt"/>
                <a:ea typeface="+mn-ea"/>
                <a:cs typeface="+mn-ea"/>
                <a:sym typeface="+mn-lt"/>
              </a:rPr>
              <a:t>人类基因组有</a:t>
            </a:r>
            <a:r>
              <a:rPr lang="en-US" altLang="zh-CN" sz="2200" dirty="0">
                <a:solidFill>
                  <a:srgbClr val="FFFFFF"/>
                </a:solidFill>
                <a:latin typeface="+mn-lt"/>
                <a:ea typeface="+mn-ea"/>
                <a:cs typeface="+mn-ea"/>
                <a:sym typeface="+mn-lt"/>
              </a:rPr>
              <a:t>30</a:t>
            </a:r>
            <a:r>
              <a:rPr lang="zh-CN" altLang="en-US" sz="2200" dirty="0">
                <a:solidFill>
                  <a:srgbClr val="FFFFFF"/>
                </a:solidFill>
                <a:latin typeface="+mn-lt"/>
                <a:ea typeface="+mn-ea"/>
                <a:cs typeface="+mn-ea"/>
                <a:sym typeface="+mn-lt"/>
              </a:rPr>
              <a:t>亿个碱基对</a:t>
            </a:r>
            <a:r>
              <a:rPr lang="en-US" altLang="zh-CN" sz="2200" dirty="0">
                <a:solidFill>
                  <a:srgbClr val="FFFFFF"/>
                </a:solidFill>
                <a:latin typeface="+mn-lt"/>
                <a:ea typeface="+mn-ea"/>
                <a:cs typeface="+mn-ea"/>
                <a:sym typeface="+mn-lt"/>
              </a:rPr>
              <a:t>(10</a:t>
            </a:r>
            <a:r>
              <a:rPr lang="en-US" altLang="zh-CN" sz="2200" baseline="30000" dirty="0">
                <a:solidFill>
                  <a:srgbClr val="FFFFFF"/>
                </a:solidFill>
                <a:latin typeface="+mn-lt"/>
                <a:ea typeface="+mn-ea"/>
                <a:cs typeface="+mn-ea"/>
                <a:sym typeface="+mn-lt"/>
              </a:rPr>
              <a:t>9</a:t>
            </a:r>
            <a:r>
              <a:rPr lang="en-US" altLang="zh-CN" sz="2200" dirty="0">
                <a:solidFill>
                  <a:srgbClr val="FFFFFF"/>
                </a:solidFill>
                <a:latin typeface="+mn-lt"/>
                <a:ea typeface="+mn-ea"/>
                <a:cs typeface="+mn-ea"/>
                <a:sym typeface="+mn-lt"/>
              </a:rPr>
              <a:t>)</a:t>
            </a:r>
            <a:endParaRPr sz="2200" dirty="0">
              <a:solidFill>
                <a:srgbClr val="FFFFFF"/>
              </a:solidFill>
              <a:latin typeface="+mn-lt"/>
              <a:ea typeface="+mn-ea"/>
              <a:cs typeface="+mn-ea"/>
              <a:sym typeface="+mn-lt"/>
            </a:endParaRPr>
          </a:p>
        </p:txBody>
      </p:sp>
    </p:spTree>
    <p:extLst>
      <p:ext uri="{BB962C8B-B14F-4D97-AF65-F5344CB8AC3E}">
        <p14:creationId xmlns:p14="http://schemas.microsoft.com/office/powerpoint/2010/main" val="19414943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46177C9-F220-48F1-A065-24918614CD95}"/>
              </a:ext>
            </a:extLst>
          </p:cNvPr>
          <p:cNvGrpSpPr/>
          <p:nvPr/>
        </p:nvGrpSpPr>
        <p:grpSpPr>
          <a:xfrm>
            <a:off x="5089955" y="1374106"/>
            <a:ext cx="5025902" cy="5013077"/>
            <a:chOff x="2722197" y="-602196"/>
            <a:chExt cx="8739474" cy="8589164"/>
          </a:xfrm>
        </p:grpSpPr>
        <p:pic>
          <p:nvPicPr>
            <p:cNvPr id="3" name="Picture 2" descr="https://encrypted-tbn2.gstatic.com/images?q=tbn:ANd9GcSU2TqaexbiA44auxkdJi09A7Snbjj3CFH9Gq8YrU19hvlLDso4lg">
              <a:extLst>
                <a:ext uri="{FF2B5EF4-FFF2-40B4-BE49-F238E27FC236}">
                  <a16:creationId xmlns:a16="http://schemas.microsoft.com/office/drawing/2014/main" id="{73029B7B-BDEA-4A02-A416-A3DFBADA6CA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722197" y="-602196"/>
              <a:ext cx="8739474" cy="8589164"/>
            </a:xfrm>
            <a:prstGeom prst="ellipse">
              <a:avLst/>
            </a:prstGeom>
            <a:noFill/>
            <a:extLst>
              <a:ext uri="{909E8E84-426E-40dd-AFC4-6F175D3DCCD1}">
                <a14:hiddenFill xmlns:a14="http://schemas.microsoft.com/office/drawing/2010/main" xmlns="">
                  <a:solidFill>
                    <a:srgbClr val="FFFFFF"/>
                  </a:solidFill>
                </a14:hiddenFill>
              </a:ext>
            </a:extLst>
          </p:spPr>
        </p:pic>
        <p:sp>
          <p:nvSpPr>
            <p:cNvPr id="4" name="TextBox 5">
              <a:extLst>
                <a:ext uri="{FF2B5EF4-FFF2-40B4-BE49-F238E27FC236}">
                  <a16:creationId xmlns:a16="http://schemas.microsoft.com/office/drawing/2014/main" id="{582F9226-A4A8-4832-B404-7D25306F55DC}"/>
                </a:ext>
              </a:extLst>
            </p:cNvPr>
            <p:cNvSpPr txBox="1"/>
            <p:nvPr/>
          </p:nvSpPr>
          <p:spPr>
            <a:xfrm>
              <a:off x="3285850" y="2103503"/>
              <a:ext cx="7836717" cy="2794847"/>
            </a:xfrm>
            <a:prstGeom prst="rect">
              <a:avLst/>
            </a:prstGeom>
            <a:noFill/>
          </p:spPr>
          <p:txBody>
            <a:bodyPr wrap="square" rtlCol="0">
              <a:spAutoFit/>
            </a:bodyPr>
            <a:lstStyle/>
            <a:p>
              <a:pPr algn="ctr"/>
              <a:r>
                <a:rPr lang="en-CA" sz="2000" b="1" dirty="0">
                  <a:solidFill>
                    <a:schemeClr val="bg1"/>
                  </a:solidFill>
                  <a:latin typeface="+mn-lt"/>
                  <a:ea typeface="+mn-ea"/>
                  <a:cs typeface="+mn-ea"/>
                  <a:sym typeface="+mn-lt"/>
                </a:rPr>
                <a:t>Human gut microbiome: </a:t>
              </a:r>
            </a:p>
            <a:p>
              <a:pPr algn="ctr"/>
              <a:r>
                <a:rPr lang="en-CA" sz="2000" b="1" dirty="0">
                  <a:solidFill>
                    <a:schemeClr val="bg1"/>
                  </a:solidFill>
                  <a:latin typeface="+mn-lt"/>
                  <a:ea typeface="+mn-ea"/>
                  <a:cs typeface="+mn-ea"/>
                  <a:sym typeface="+mn-lt"/>
                </a:rPr>
                <a:t>8 -10 million genes</a:t>
              </a:r>
            </a:p>
            <a:p>
              <a:pPr algn="ctr"/>
              <a:endParaRPr lang="en-CA" sz="2000" b="1" dirty="0">
                <a:solidFill>
                  <a:schemeClr val="bg1"/>
                </a:solidFill>
                <a:latin typeface="+mn-lt"/>
                <a:ea typeface="+mn-ea"/>
                <a:cs typeface="+mn-ea"/>
                <a:sym typeface="+mn-lt"/>
              </a:endParaRPr>
            </a:p>
            <a:p>
              <a:pPr algn="ctr"/>
              <a:r>
                <a:rPr lang="en-CA" sz="2000" b="1" dirty="0">
                  <a:solidFill>
                    <a:schemeClr val="bg1"/>
                  </a:solidFill>
                  <a:latin typeface="+mn-lt"/>
                  <a:ea typeface="+mn-ea"/>
                  <a:cs typeface="+mn-ea"/>
                  <a:sym typeface="+mn-lt"/>
                </a:rPr>
                <a:t>Typically &gt; 160 “species” </a:t>
              </a:r>
            </a:p>
            <a:p>
              <a:pPr algn="ctr"/>
              <a:r>
                <a:rPr lang="en-CA" sz="2000" b="1" dirty="0">
                  <a:solidFill>
                    <a:schemeClr val="bg1"/>
                  </a:solidFill>
                  <a:latin typeface="+mn-lt"/>
                  <a:ea typeface="+mn-ea"/>
                  <a:cs typeface="+mn-ea"/>
                  <a:sym typeface="+mn-lt"/>
                </a:rPr>
                <a:t>at any given sampling time</a:t>
              </a:r>
            </a:p>
          </p:txBody>
        </p:sp>
      </p:grpSp>
      <p:grpSp>
        <p:nvGrpSpPr>
          <p:cNvPr id="5" name="Group 6">
            <a:extLst>
              <a:ext uri="{FF2B5EF4-FFF2-40B4-BE49-F238E27FC236}">
                <a16:creationId xmlns:a16="http://schemas.microsoft.com/office/drawing/2014/main" id="{0FD14E5E-332F-4FDA-8384-1AC7F6D789ED}"/>
              </a:ext>
            </a:extLst>
          </p:cNvPr>
          <p:cNvGrpSpPr/>
          <p:nvPr/>
        </p:nvGrpSpPr>
        <p:grpSpPr>
          <a:xfrm>
            <a:off x="2814790" y="3323758"/>
            <a:ext cx="1533575" cy="1458989"/>
            <a:chOff x="134874" y="2523564"/>
            <a:chExt cx="2101850" cy="2101850"/>
          </a:xfrm>
        </p:grpSpPr>
        <p:pic>
          <p:nvPicPr>
            <p:cNvPr id="6" name="Picture 4" descr="http://d1jqu7g1y74ds1.cloudfront.net/wp-content/uploads/2009/10/globe_west_2048.jpg">
              <a:extLst>
                <a:ext uri="{FF2B5EF4-FFF2-40B4-BE49-F238E27FC236}">
                  <a16:creationId xmlns:a16="http://schemas.microsoft.com/office/drawing/2014/main" id="{C1354A65-8199-41F0-82D2-81A03538E59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4874" y="2523564"/>
              <a:ext cx="2101850" cy="2101850"/>
            </a:xfrm>
            <a:prstGeom prst="ellipse">
              <a:avLst/>
            </a:prstGeom>
            <a:noFill/>
            <a:effectLst>
              <a:softEdge rad="127000"/>
            </a:effectLst>
            <a:extLst>
              <a:ext uri="{909E8E84-426E-40dd-AFC4-6F175D3DCCD1}">
                <a14:hiddenFill xmlns:a14="http://schemas.microsoft.com/office/drawing/2010/main" xmlns="">
                  <a:solidFill>
                    <a:srgbClr val="FFFFFF"/>
                  </a:solidFill>
                </a14:hiddenFill>
              </a:ext>
            </a:extLst>
          </p:spPr>
        </p:pic>
        <p:sp>
          <p:nvSpPr>
            <p:cNvPr id="7" name="TextBox 8">
              <a:extLst>
                <a:ext uri="{FF2B5EF4-FFF2-40B4-BE49-F238E27FC236}">
                  <a16:creationId xmlns:a16="http://schemas.microsoft.com/office/drawing/2014/main" id="{6E98615D-167B-4DDC-A4D2-3FEC93453D6B}"/>
                </a:ext>
              </a:extLst>
            </p:cNvPr>
            <p:cNvSpPr txBox="1"/>
            <p:nvPr/>
          </p:nvSpPr>
          <p:spPr>
            <a:xfrm>
              <a:off x="371588" y="2842895"/>
              <a:ext cx="1628422" cy="1463185"/>
            </a:xfrm>
            <a:prstGeom prst="rect">
              <a:avLst/>
            </a:prstGeom>
            <a:noFill/>
          </p:spPr>
          <p:txBody>
            <a:bodyPr wrap="none" rtlCol="0">
              <a:spAutoFit/>
            </a:bodyPr>
            <a:lstStyle/>
            <a:p>
              <a:pPr algn="ctr"/>
              <a:r>
                <a:rPr lang="en-CA" sz="2000" b="1" dirty="0">
                  <a:solidFill>
                    <a:srgbClr val="FFFF00"/>
                  </a:solidFill>
                  <a:latin typeface="+mn-lt"/>
                  <a:ea typeface="+mn-ea"/>
                  <a:cs typeface="+mn-ea"/>
                  <a:sym typeface="+mn-lt"/>
                </a:rPr>
                <a:t>Host: </a:t>
              </a:r>
            </a:p>
            <a:p>
              <a:pPr algn="ctr"/>
              <a:r>
                <a:rPr lang="en-CA" sz="2000" b="1" dirty="0">
                  <a:solidFill>
                    <a:srgbClr val="FFFF00"/>
                  </a:solidFill>
                  <a:latin typeface="+mn-lt"/>
                  <a:ea typeface="+mn-ea"/>
                  <a:cs typeface="+mn-ea"/>
                  <a:sym typeface="+mn-lt"/>
                </a:rPr>
                <a:t>~25,000 </a:t>
              </a:r>
            </a:p>
            <a:p>
              <a:pPr algn="ctr"/>
              <a:r>
                <a:rPr lang="en-CA" sz="2000" b="1" dirty="0">
                  <a:solidFill>
                    <a:srgbClr val="FFFF00"/>
                  </a:solidFill>
                  <a:latin typeface="+mn-lt"/>
                  <a:ea typeface="+mn-ea"/>
                  <a:cs typeface="+mn-ea"/>
                  <a:sym typeface="+mn-lt"/>
                </a:rPr>
                <a:t>genes</a:t>
              </a:r>
            </a:p>
          </p:txBody>
        </p:sp>
      </p:grpSp>
      <p:sp>
        <p:nvSpPr>
          <p:cNvPr id="8" name="文本框 12">
            <a:extLst>
              <a:ext uri="{FF2B5EF4-FFF2-40B4-BE49-F238E27FC236}">
                <a16:creationId xmlns:a16="http://schemas.microsoft.com/office/drawing/2014/main" id="{8EB47CC0-498E-4628-8724-CA486405B659}"/>
              </a:ext>
            </a:extLst>
          </p:cNvPr>
          <p:cNvSpPr txBox="1"/>
          <p:nvPr/>
        </p:nvSpPr>
        <p:spPr>
          <a:xfrm>
            <a:off x="1469035" y="683448"/>
            <a:ext cx="7043545" cy="61555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人体基因 </a:t>
            </a:r>
            <a:r>
              <a:rPr lang="en-US" altLang="zh-CN" sz="3400" dirty="0">
                <a:latin typeface="+mn-lt"/>
                <a:ea typeface="+mn-ea"/>
                <a:cs typeface="+mn-ea"/>
                <a:sym typeface="+mn-lt"/>
              </a:rPr>
              <a:t>vs. </a:t>
            </a:r>
            <a:r>
              <a:rPr lang="zh-CN" altLang="en-US" sz="3400" dirty="0">
                <a:latin typeface="+mn-lt"/>
                <a:ea typeface="+mn-ea"/>
                <a:cs typeface="+mn-ea"/>
                <a:sym typeface="+mn-lt"/>
              </a:rPr>
              <a:t>人类肠道微生物组基因</a:t>
            </a:r>
            <a:endParaRPr sz="3400" dirty="0">
              <a:latin typeface="+mn-lt"/>
              <a:ea typeface="+mn-ea"/>
              <a:cs typeface="+mn-ea"/>
              <a:sym typeface="+mn-lt"/>
            </a:endParaRPr>
          </a:p>
        </p:txBody>
      </p:sp>
      <p:sp>
        <p:nvSpPr>
          <p:cNvPr id="9" name="矩形 8">
            <a:extLst>
              <a:ext uri="{FF2B5EF4-FFF2-40B4-BE49-F238E27FC236}">
                <a16:creationId xmlns:a16="http://schemas.microsoft.com/office/drawing/2014/main" id="{21B2F459-077B-4208-AC06-EB90FE9EC8BD}"/>
              </a:ext>
            </a:extLst>
          </p:cNvPr>
          <p:cNvSpPr/>
          <p:nvPr/>
        </p:nvSpPr>
        <p:spPr>
          <a:xfrm>
            <a:off x="0" y="6211669"/>
            <a:ext cx="6353021" cy="646331"/>
          </a:xfrm>
          <a:prstGeom prst="rect">
            <a:avLst/>
          </a:prstGeom>
        </p:spPr>
        <p:txBody>
          <a:bodyPr wrap="none">
            <a:spAutoFit/>
          </a:bodyPr>
          <a:lstStyle/>
          <a:p>
            <a:r>
              <a:rPr lang="en-US" altLang="zh-CN" dirty="0">
                <a:solidFill>
                  <a:srgbClr val="FFFFFF"/>
                </a:solidFill>
                <a:latin typeface="+mn-lt"/>
                <a:ea typeface="+mn-ea"/>
                <a:cs typeface="+mn-ea"/>
                <a:sym typeface="+mn-lt"/>
              </a:rPr>
              <a:t>Lander, E. S. </a:t>
            </a:r>
            <a:r>
              <a:rPr lang="en-US" altLang="zh-CN" i="1" dirty="0">
                <a:solidFill>
                  <a:srgbClr val="FFFFFF"/>
                </a:solidFill>
                <a:latin typeface="+mn-lt"/>
                <a:ea typeface="+mn-ea"/>
                <a:cs typeface="+mn-ea"/>
                <a:sym typeface="+mn-lt"/>
              </a:rPr>
              <a:t>et al</a:t>
            </a:r>
            <a:r>
              <a:rPr lang="en-US" altLang="zh-CN" dirty="0">
                <a:solidFill>
                  <a:srgbClr val="FFFFFF"/>
                </a:solidFill>
                <a:latin typeface="+mn-lt"/>
                <a:ea typeface="+mn-ea"/>
                <a:cs typeface="+mn-ea"/>
                <a:sym typeface="+mn-lt"/>
              </a:rPr>
              <a:t>. </a:t>
            </a:r>
            <a:r>
              <a:rPr lang="en-US" altLang="zh-CN" b="1" i="1" dirty="0">
                <a:solidFill>
                  <a:srgbClr val="FFFFFF"/>
                </a:solidFill>
                <a:latin typeface="+mn-lt"/>
                <a:ea typeface="+mn-ea"/>
                <a:cs typeface="+mn-ea"/>
                <a:sym typeface="+mn-lt"/>
              </a:rPr>
              <a:t>Nature</a:t>
            </a:r>
            <a:r>
              <a:rPr lang="en-US" altLang="zh-CN" dirty="0">
                <a:solidFill>
                  <a:srgbClr val="FFFFFF"/>
                </a:solidFill>
                <a:latin typeface="+mn-lt"/>
                <a:ea typeface="+mn-ea"/>
                <a:cs typeface="+mn-ea"/>
                <a:sym typeface="+mn-lt"/>
              </a:rPr>
              <a:t>, 10.1038/35057062 (2001)</a:t>
            </a:r>
          </a:p>
          <a:p>
            <a:r>
              <a:rPr lang="en-US" altLang="zh-CN" dirty="0">
                <a:solidFill>
                  <a:srgbClr val="FFFFFF"/>
                </a:solidFill>
                <a:latin typeface="+mn-lt"/>
                <a:ea typeface="+mn-ea"/>
                <a:cs typeface="+mn-ea"/>
                <a:sym typeface="+mn-lt"/>
              </a:rPr>
              <a:t>Li, J.</a:t>
            </a:r>
            <a:r>
              <a:rPr lang="en-US" altLang="zh-CN" i="1" dirty="0">
                <a:solidFill>
                  <a:srgbClr val="FFFFFF"/>
                </a:solidFill>
                <a:latin typeface="+mn-lt"/>
                <a:ea typeface="+mn-ea"/>
                <a:cs typeface="+mn-ea"/>
                <a:sym typeface="+mn-lt"/>
              </a:rPr>
              <a:t> et al.</a:t>
            </a:r>
            <a:r>
              <a:rPr lang="en-US" altLang="zh-CN" dirty="0">
                <a:solidFill>
                  <a:srgbClr val="FFFFFF"/>
                </a:solidFill>
                <a:latin typeface="+mn-lt"/>
                <a:ea typeface="+mn-ea"/>
                <a:cs typeface="+mn-ea"/>
                <a:sym typeface="+mn-lt"/>
              </a:rPr>
              <a:t> </a:t>
            </a:r>
            <a:r>
              <a:rPr lang="en-US" altLang="zh-CN" b="1" i="1" dirty="0">
                <a:solidFill>
                  <a:srgbClr val="FFFFFF"/>
                </a:solidFill>
                <a:latin typeface="+mn-lt"/>
                <a:ea typeface="+mn-ea"/>
                <a:cs typeface="+mn-ea"/>
                <a:sym typeface="+mn-lt"/>
              </a:rPr>
              <a:t>Nature Biotechnology</a:t>
            </a:r>
            <a:r>
              <a:rPr lang="en-US" altLang="zh-CN" dirty="0">
                <a:solidFill>
                  <a:srgbClr val="FFFFFF"/>
                </a:solidFill>
                <a:latin typeface="+mn-lt"/>
                <a:ea typeface="+mn-ea"/>
                <a:cs typeface="+mn-ea"/>
                <a:sym typeface="+mn-lt"/>
              </a:rPr>
              <a:t>, 10.1038/nbt.2942 (2014)</a:t>
            </a:r>
            <a:endParaRPr lang="zh-CN" altLang="en-US" dirty="0">
              <a:solidFill>
                <a:srgbClr val="FFFFFF"/>
              </a:solidFill>
              <a:latin typeface="+mn-lt"/>
              <a:ea typeface="+mn-ea"/>
              <a:cs typeface="+mn-ea"/>
              <a:sym typeface="+mn-lt"/>
            </a:endParaRPr>
          </a:p>
        </p:txBody>
      </p:sp>
    </p:spTree>
    <p:extLst>
      <p:ext uri="{BB962C8B-B14F-4D97-AF65-F5344CB8AC3E}">
        <p14:creationId xmlns:p14="http://schemas.microsoft.com/office/powerpoint/2010/main" val="1056589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2">
            <a:extLst>
              <a:ext uri="{FF2B5EF4-FFF2-40B4-BE49-F238E27FC236}">
                <a16:creationId xmlns:a16="http://schemas.microsoft.com/office/drawing/2014/main" id="{8EB47CC0-498E-4628-8724-CA486405B659}"/>
              </a:ext>
            </a:extLst>
          </p:cNvPr>
          <p:cNvSpPr txBox="1"/>
          <p:nvPr/>
        </p:nvSpPr>
        <p:spPr>
          <a:xfrm>
            <a:off x="1469035" y="683448"/>
            <a:ext cx="7043545" cy="61555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计算机基本结构</a:t>
            </a:r>
            <a:endParaRPr sz="3400" dirty="0">
              <a:latin typeface="+mn-lt"/>
              <a:ea typeface="+mn-ea"/>
              <a:cs typeface="+mn-ea"/>
              <a:sym typeface="+mn-lt"/>
            </a:endParaRPr>
          </a:p>
        </p:txBody>
      </p:sp>
      <p:pic>
        <p:nvPicPr>
          <p:cNvPr id="10" name="Picture 2" descr="https://gss2.bdstatic.com/-fo3dSag_xI4khGkpoWK1HF6hhy/baike/w%3D268%3Bg%3D0/sign=8a0f1ce12c2eb938ec6d7df4ed59e208/3812b31bb051f81958f01c4ad9b44aed2f73e7dd.jpg">
            <a:extLst>
              <a:ext uri="{FF2B5EF4-FFF2-40B4-BE49-F238E27FC236}">
                <a16:creationId xmlns:a16="http://schemas.microsoft.com/office/drawing/2014/main" id="{435C97B6-522E-4685-AA27-5F58D4174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3" t="8978" r="2807" b="9145"/>
          <a:stretch/>
        </p:blipFill>
        <p:spPr bwMode="auto">
          <a:xfrm>
            <a:off x="1538514" y="1776336"/>
            <a:ext cx="3222172" cy="20900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gss2.bdstatic.com/9fo3dSag_xI4khGkpoWK1HF6hhy/baike/w%3D268%3Bg%3D0/sign=14098dfc063387449cc5287a6934bec4/d53f8794a4c27d1e3036e86811d5ad6eddc4380e.jpg">
            <a:extLst>
              <a:ext uri="{FF2B5EF4-FFF2-40B4-BE49-F238E27FC236}">
                <a16:creationId xmlns:a16="http://schemas.microsoft.com/office/drawing/2014/main" id="{E716D522-F94A-4144-96EE-9C89B2930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20" y="4140748"/>
            <a:ext cx="255270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gss0.bdstatic.com/-4o3dSag_xI4khGkpoWK1HF6hhy/baike/w%3D480/sign=5a3033f1cc1349547e1ee96c664f92dd/738b4710b912c8fcc7217dbdfb039245d78821eb.jpg">
            <a:extLst>
              <a:ext uri="{FF2B5EF4-FFF2-40B4-BE49-F238E27FC236}">
                <a16:creationId xmlns:a16="http://schemas.microsoft.com/office/drawing/2014/main" id="{685BED9F-E7F3-484F-90DB-CAEEF46300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23" t="10928" r="7106"/>
          <a:stretch/>
        </p:blipFill>
        <p:spPr bwMode="auto">
          <a:xfrm>
            <a:off x="3580190" y="4140748"/>
            <a:ext cx="2806095" cy="160181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71E667E6-AEC4-4CEF-B2C2-90A62AD08C13}"/>
              </a:ext>
            </a:extLst>
          </p:cNvPr>
          <p:cNvSpPr txBox="1"/>
          <p:nvPr/>
        </p:nvSpPr>
        <p:spPr>
          <a:xfrm>
            <a:off x="8065167" y="2735935"/>
            <a:ext cx="2157791" cy="369332"/>
          </a:xfrm>
          <a:prstGeom prst="rect">
            <a:avLst/>
          </a:prstGeom>
          <a:noFill/>
        </p:spPr>
        <p:txBody>
          <a:bodyPr wrap="square" rtlCol="0">
            <a:spAutoFit/>
          </a:bodyPr>
          <a:lstStyle/>
          <a:p>
            <a:pPr algn="ctr"/>
            <a:r>
              <a:rPr lang="zh-CN" altLang="en-US" dirty="0">
                <a:solidFill>
                  <a:schemeClr val="bg1"/>
                </a:solidFill>
                <a:latin typeface="+mn-lt"/>
                <a:ea typeface="+mn-ea"/>
                <a:cs typeface="+mn-ea"/>
                <a:sym typeface="+mn-lt"/>
              </a:rPr>
              <a:t>服务器</a:t>
            </a:r>
          </a:p>
        </p:txBody>
      </p:sp>
      <p:sp>
        <p:nvSpPr>
          <p:cNvPr id="14" name="文本框 13">
            <a:extLst>
              <a:ext uri="{FF2B5EF4-FFF2-40B4-BE49-F238E27FC236}">
                <a16:creationId xmlns:a16="http://schemas.microsoft.com/office/drawing/2014/main" id="{DE937209-0FDD-4B82-BD19-B1B0C7B90A71}"/>
              </a:ext>
            </a:extLst>
          </p:cNvPr>
          <p:cNvSpPr txBox="1"/>
          <p:nvPr/>
        </p:nvSpPr>
        <p:spPr>
          <a:xfrm>
            <a:off x="693736" y="5683799"/>
            <a:ext cx="1689555" cy="369332"/>
          </a:xfrm>
          <a:prstGeom prst="rect">
            <a:avLst/>
          </a:prstGeom>
          <a:noFill/>
        </p:spPr>
        <p:txBody>
          <a:bodyPr wrap="square" rtlCol="0">
            <a:spAutoFit/>
          </a:bodyPr>
          <a:lstStyle/>
          <a:p>
            <a:r>
              <a:rPr lang="zh-CN" altLang="en-US" dirty="0">
                <a:solidFill>
                  <a:schemeClr val="bg1"/>
                </a:solidFill>
                <a:latin typeface="+mn-lt"/>
                <a:ea typeface="+mn-ea"/>
                <a:cs typeface="+mn-ea"/>
                <a:sym typeface="+mn-lt"/>
              </a:rPr>
              <a:t>内存</a:t>
            </a:r>
            <a:r>
              <a:rPr lang="en-US" altLang="zh-CN" dirty="0">
                <a:solidFill>
                  <a:schemeClr val="bg1"/>
                </a:solidFill>
                <a:latin typeface="+mn-lt"/>
                <a:ea typeface="+mn-ea"/>
                <a:cs typeface="+mn-ea"/>
                <a:sym typeface="+mn-lt"/>
              </a:rPr>
              <a:t>-</a:t>
            </a:r>
            <a:r>
              <a:rPr lang="zh-CN" altLang="en-US" dirty="0">
                <a:solidFill>
                  <a:schemeClr val="bg1"/>
                </a:solidFill>
                <a:latin typeface="+mn-lt"/>
                <a:ea typeface="+mn-ea"/>
                <a:cs typeface="+mn-ea"/>
                <a:sym typeface="+mn-lt"/>
              </a:rPr>
              <a:t>临时存储</a:t>
            </a:r>
          </a:p>
        </p:txBody>
      </p:sp>
      <p:sp>
        <p:nvSpPr>
          <p:cNvPr id="15" name="文本框 14">
            <a:extLst>
              <a:ext uri="{FF2B5EF4-FFF2-40B4-BE49-F238E27FC236}">
                <a16:creationId xmlns:a16="http://schemas.microsoft.com/office/drawing/2014/main" id="{119F18F4-922D-4A8E-B75E-A5184F1A5C2B}"/>
              </a:ext>
            </a:extLst>
          </p:cNvPr>
          <p:cNvSpPr txBox="1"/>
          <p:nvPr/>
        </p:nvSpPr>
        <p:spPr>
          <a:xfrm>
            <a:off x="4046386" y="5742565"/>
            <a:ext cx="1689555" cy="369332"/>
          </a:xfrm>
          <a:prstGeom prst="rect">
            <a:avLst/>
          </a:prstGeom>
          <a:noFill/>
        </p:spPr>
        <p:txBody>
          <a:bodyPr wrap="square" rtlCol="0">
            <a:spAutoFit/>
          </a:bodyPr>
          <a:lstStyle/>
          <a:p>
            <a:r>
              <a:rPr lang="zh-CN" altLang="en-US" dirty="0">
                <a:solidFill>
                  <a:schemeClr val="bg1"/>
                </a:solidFill>
                <a:latin typeface="+mn-lt"/>
                <a:ea typeface="+mn-ea"/>
                <a:cs typeface="+mn-ea"/>
                <a:sym typeface="+mn-lt"/>
              </a:rPr>
              <a:t>硬盘</a:t>
            </a:r>
            <a:r>
              <a:rPr lang="en-US" altLang="zh-CN" dirty="0">
                <a:solidFill>
                  <a:schemeClr val="bg1"/>
                </a:solidFill>
                <a:latin typeface="+mn-lt"/>
                <a:ea typeface="+mn-ea"/>
                <a:cs typeface="+mn-ea"/>
                <a:sym typeface="+mn-lt"/>
              </a:rPr>
              <a:t>-</a:t>
            </a:r>
            <a:r>
              <a:rPr lang="zh-CN" altLang="en-US" dirty="0">
                <a:solidFill>
                  <a:schemeClr val="bg1"/>
                </a:solidFill>
                <a:latin typeface="+mn-lt"/>
                <a:ea typeface="+mn-ea"/>
                <a:cs typeface="+mn-ea"/>
                <a:sym typeface="+mn-lt"/>
              </a:rPr>
              <a:t>长期存储</a:t>
            </a:r>
          </a:p>
        </p:txBody>
      </p:sp>
      <p:pic>
        <p:nvPicPr>
          <p:cNvPr id="16" name="Picture 8" descr="https://timgsa.baidu.com/timg?image&amp;quality=80&amp;size=b9999_10000&amp;sec=1515479501825&amp;di=4790e50a6d689b17a1c18cdf3914565a&amp;imgtype=0&amp;src=http%3A%2F%2Fimg010.hc360.cn%2Fm6%2FM06%2FAB%2F74%2FwKhQolcz35KENLLrAAAAALYPPDY957.png">
            <a:extLst>
              <a:ext uri="{FF2B5EF4-FFF2-40B4-BE49-F238E27FC236}">
                <a16:creationId xmlns:a16="http://schemas.microsoft.com/office/drawing/2014/main" id="{C8447292-7DAC-422C-A19D-97A79895C3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23" t="31970" r="12266" b="29256"/>
          <a:stretch/>
        </p:blipFill>
        <p:spPr bwMode="auto">
          <a:xfrm>
            <a:off x="6673793" y="1076796"/>
            <a:ext cx="5200953" cy="16546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https://timgsa.baidu.com/timg?image&amp;quality=80&amp;size=b9999_10000&amp;sec=1515479569971&amp;di=07f510c3b77924911c3db996d7db8ed6&amp;imgtype=0&amp;src=http%3A%2F%2Fpic.58pic.com%2F58pic%2F13%2F43%2F42%2F47D58PIC5RY_1024.jpg">
            <a:extLst>
              <a:ext uri="{FF2B5EF4-FFF2-40B4-BE49-F238E27FC236}">
                <a16:creationId xmlns:a16="http://schemas.microsoft.com/office/drawing/2014/main" id="{0EE64873-4D18-4A49-936F-A28C01D68BB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19" t="17157" r="-2243" b="14130"/>
          <a:stretch/>
        </p:blipFill>
        <p:spPr bwMode="auto">
          <a:xfrm>
            <a:off x="7155661" y="3126480"/>
            <a:ext cx="4077324" cy="3347804"/>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EDE65FD9-E7DB-4F75-8F01-F8DFC8421D26}"/>
              </a:ext>
            </a:extLst>
          </p:cNvPr>
          <p:cNvSpPr txBox="1"/>
          <p:nvPr/>
        </p:nvSpPr>
        <p:spPr>
          <a:xfrm>
            <a:off x="2145695" y="1459573"/>
            <a:ext cx="2157791" cy="369332"/>
          </a:xfrm>
          <a:prstGeom prst="rect">
            <a:avLst/>
          </a:prstGeom>
          <a:noFill/>
        </p:spPr>
        <p:txBody>
          <a:bodyPr wrap="square" rtlCol="0">
            <a:spAutoFit/>
          </a:bodyPr>
          <a:lstStyle/>
          <a:p>
            <a:pPr algn="ctr"/>
            <a:r>
              <a:rPr lang="en-US" altLang="zh-CN" dirty="0">
                <a:solidFill>
                  <a:schemeClr val="bg1"/>
                </a:solidFill>
                <a:latin typeface="+mn-lt"/>
                <a:ea typeface="+mn-ea"/>
                <a:cs typeface="+mn-ea"/>
                <a:sym typeface="+mn-lt"/>
              </a:rPr>
              <a:t>CPU </a:t>
            </a:r>
            <a:r>
              <a:rPr lang="zh-CN" altLang="en-US" dirty="0">
                <a:solidFill>
                  <a:schemeClr val="bg1"/>
                </a:solidFill>
                <a:latin typeface="+mn-lt"/>
                <a:ea typeface="+mn-ea"/>
                <a:cs typeface="+mn-ea"/>
                <a:sym typeface="+mn-lt"/>
              </a:rPr>
              <a:t>计算中心</a:t>
            </a:r>
          </a:p>
        </p:txBody>
      </p:sp>
      <p:sp>
        <p:nvSpPr>
          <p:cNvPr id="19" name="文本框 18">
            <a:extLst>
              <a:ext uri="{FF2B5EF4-FFF2-40B4-BE49-F238E27FC236}">
                <a16:creationId xmlns:a16="http://schemas.microsoft.com/office/drawing/2014/main" id="{C3ABE325-7C75-4FC9-ADA7-D4C88EB3034F}"/>
              </a:ext>
            </a:extLst>
          </p:cNvPr>
          <p:cNvSpPr txBox="1"/>
          <p:nvPr/>
        </p:nvSpPr>
        <p:spPr>
          <a:xfrm>
            <a:off x="8195373" y="6500008"/>
            <a:ext cx="2157791" cy="369332"/>
          </a:xfrm>
          <a:prstGeom prst="rect">
            <a:avLst/>
          </a:prstGeom>
          <a:noFill/>
        </p:spPr>
        <p:txBody>
          <a:bodyPr wrap="square" rtlCol="0">
            <a:spAutoFit/>
          </a:bodyPr>
          <a:lstStyle/>
          <a:p>
            <a:pPr algn="ctr"/>
            <a:r>
              <a:rPr lang="zh-CN" altLang="en-US" dirty="0">
                <a:solidFill>
                  <a:schemeClr val="bg1"/>
                </a:solidFill>
                <a:latin typeface="+mn-lt"/>
                <a:ea typeface="+mn-ea"/>
                <a:cs typeface="+mn-ea"/>
                <a:sym typeface="+mn-lt"/>
              </a:rPr>
              <a:t>集群</a:t>
            </a:r>
          </a:p>
        </p:txBody>
      </p:sp>
    </p:spTree>
    <p:extLst>
      <p:ext uri="{BB962C8B-B14F-4D97-AF65-F5344CB8AC3E}">
        <p14:creationId xmlns:p14="http://schemas.microsoft.com/office/powerpoint/2010/main" val="6094953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2">
            <a:extLst>
              <a:ext uri="{FF2B5EF4-FFF2-40B4-BE49-F238E27FC236}">
                <a16:creationId xmlns:a16="http://schemas.microsoft.com/office/drawing/2014/main" id="{8EB47CC0-498E-4628-8724-CA486405B659}"/>
              </a:ext>
            </a:extLst>
          </p:cNvPr>
          <p:cNvSpPr txBox="1"/>
          <p:nvPr/>
        </p:nvSpPr>
        <p:spPr>
          <a:xfrm>
            <a:off x="1469035" y="683448"/>
            <a:ext cx="8521862" cy="61555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顺手的生信分析工作站：笔记本</a:t>
            </a:r>
            <a:r>
              <a:rPr lang="en-US" altLang="zh-CN" sz="3400" dirty="0">
                <a:latin typeface="+mn-lt"/>
                <a:ea typeface="+mn-ea"/>
                <a:cs typeface="+mn-ea"/>
                <a:sym typeface="+mn-lt"/>
              </a:rPr>
              <a:t>+</a:t>
            </a:r>
            <a:r>
              <a:rPr lang="zh-CN" altLang="en-US" sz="3400" dirty="0">
                <a:latin typeface="+mn-lt"/>
                <a:ea typeface="+mn-ea"/>
                <a:cs typeface="+mn-ea"/>
                <a:sym typeface="+mn-lt"/>
              </a:rPr>
              <a:t>显示器</a:t>
            </a:r>
            <a:endParaRPr sz="3400" dirty="0">
              <a:latin typeface="+mn-lt"/>
              <a:ea typeface="+mn-ea"/>
              <a:cs typeface="+mn-ea"/>
              <a:sym typeface="+mn-lt"/>
            </a:endParaRPr>
          </a:p>
        </p:txBody>
      </p:sp>
      <p:pic>
        <p:nvPicPr>
          <p:cNvPr id="21" name="内容占位符 4">
            <a:extLst>
              <a:ext uri="{FF2B5EF4-FFF2-40B4-BE49-F238E27FC236}">
                <a16:creationId xmlns:a16="http://schemas.microsoft.com/office/drawing/2014/main" id="{59470534-B883-429F-9C16-A06F42FE1EDD}"/>
              </a:ext>
            </a:extLst>
          </p:cNvPr>
          <p:cNvPicPr>
            <a:picLocks noChangeAspect="1"/>
          </p:cNvPicPr>
          <p:nvPr/>
        </p:nvPicPr>
        <p:blipFill rotWithShape="1">
          <a:blip r:embed="rId3">
            <a:extLst>
              <a:ext uri="{28A0092B-C50C-407E-A947-70E740481C1C}">
                <a14:useLocalDpi xmlns:a14="http://schemas.microsoft.com/office/drawing/2010/main" val="0"/>
              </a:ext>
            </a:extLst>
          </a:blip>
          <a:srcRect l="6575" t="7735" r="100" b="7788"/>
          <a:stretch/>
        </p:blipFill>
        <p:spPr>
          <a:xfrm>
            <a:off x="1713528" y="1639861"/>
            <a:ext cx="8521862" cy="4339112"/>
          </a:xfrm>
          <a:prstGeom prst="rect">
            <a:avLst/>
          </a:prstGeom>
        </p:spPr>
      </p:pic>
      <p:sp>
        <p:nvSpPr>
          <p:cNvPr id="22" name="矩形 14">
            <a:extLst>
              <a:ext uri="{FF2B5EF4-FFF2-40B4-BE49-F238E27FC236}">
                <a16:creationId xmlns:a16="http://schemas.microsoft.com/office/drawing/2014/main" id="{2441F00A-95DA-479C-81FD-5AD1A3C90571}"/>
              </a:ext>
            </a:extLst>
          </p:cNvPr>
          <p:cNvSpPr txBox="1"/>
          <p:nvPr/>
        </p:nvSpPr>
        <p:spPr>
          <a:xfrm>
            <a:off x="1362075" y="6169268"/>
            <a:ext cx="9729787" cy="43088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000">
                <a:solidFill>
                  <a:srgbClr val="D9D9D9"/>
                </a:solidFill>
                <a:latin typeface="Microsoft YaHei"/>
                <a:ea typeface="Microsoft YaHei"/>
                <a:cs typeface="Microsoft YaHei"/>
                <a:sym typeface="Microsoft YaHei"/>
              </a:defRPr>
            </a:lvl1pPr>
          </a:lstStyle>
          <a:p>
            <a:r>
              <a:rPr lang="zh-CN" altLang="en-US" sz="2200" dirty="0">
                <a:solidFill>
                  <a:srgbClr val="FFFFFF"/>
                </a:solidFill>
                <a:latin typeface="+mn-lt"/>
                <a:ea typeface="+mn-ea"/>
                <a:cs typeface="+mn-ea"/>
                <a:sym typeface="+mn-lt"/>
              </a:rPr>
              <a:t>笔记本满足移动办公需求，双显示器方便多任务管理、阅读文献和多图比较</a:t>
            </a:r>
          </a:p>
        </p:txBody>
      </p:sp>
    </p:spTree>
    <p:extLst>
      <p:ext uri="{BB962C8B-B14F-4D97-AF65-F5344CB8AC3E}">
        <p14:creationId xmlns:p14="http://schemas.microsoft.com/office/powerpoint/2010/main" val="38828589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2">
            <a:extLst>
              <a:ext uri="{FF2B5EF4-FFF2-40B4-BE49-F238E27FC236}">
                <a16:creationId xmlns:a16="http://schemas.microsoft.com/office/drawing/2014/main" id="{8EB47CC0-498E-4628-8724-CA486405B659}"/>
              </a:ext>
            </a:extLst>
          </p:cNvPr>
          <p:cNvSpPr txBox="1"/>
          <p:nvPr/>
        </p:nvSpPr>
        <p:spPr>
          <a:xfrm>
            <a:off x="1469035" y="683448"/>
            <a:ext cx="8521862" cy="61555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3400" dirty="0">
                <a:latin typeface="+mn-lt"/>
                <a:ea typeface="+mn-ea"/>
                <a:cs typeface="+mn-ea"/>
                <a:sym typeface="+mn-lt"/>
              </a:rPr>
              <a:t>学习编程与手动重复工作比较</a:t>
            </a:r>
            <a:endParaRPr sz="3400" dirty="0">
              <a:latin typeface="+mn-lt"/>
              <a:ea typeface="+mn-ea"/>
              <a:cs typeface="+mn-ea"/>
              <a:sym typeface="+mn-lt"/>
            </a:endParaRPr>
          </a:p>
        </p:txBody>
      </p:sp>
      <p:pic>
        <p:nvPicPr>
          <p:cNvPr id="21" name="内容占位符 4">
            <a:extLst>
              <a:ext uri="{FF2B5EF4-FFF2-40B4-BE49-F238E27FC236}">
                <a16:creationId xmlns:a16="http://schemas.microsoft.com/office/drawing/2014/main" id="{59470534-B883-429F-9C16-A06F42FE1E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14614" y="1415527"/>
            <a:ext cx="6555716" cy="4670948"/>
          </a:xfrm>
          <a:prstGeom prst="rect">
            <a:avLst/>
          </a:prstGeom>
        </p:spPr>
      </p:pic>
      <p:sp>
        <p:nvSpPr>
          <p:cNvPr id="22" name="矩形 14">
            <a:extLst>
              <a:ext uri="{FF2B5EF4-FFF2-40B4-BE49-F238E27FC236}">
                <a16:creationId xmlns:a16="http://schemas.microsoft.com/office/drawing/2014/main" id="{2441F00A-95DA-479C-81FD-5AD1A3C90571}"/>
              </a:ext>
            </a:extLst>
          </p:cNvPr>
          <p:cNvSpPr txBox="1"/>
          <p:nvPr/>
        </p:nvSpPr>
        <p:spPr>
          <a:xfrm>
            <a:off x="1855625" y="6176904"/>
            <a:ext cx="8307550" cy="43088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000">
                <a:solidFill>
                  <a:srgbClr val="D9D9D9"/>
                </a:solidFill>
                <a:latin typeface="Microsoft YaHei"/>
                <a:ea typeface="Microsoft YaHei"/>
                <a:cs typeface="Microsoft YaHei"/>
                <a:sym typeface="Microsoft YaHei"/>
              </a:defRPr>
            </a:lvl1pPr>
          </a:lstStyle>
          <a:p>
            <a:pPr algn="ctr"/>
            <a:r>
              <a:rPr lang="zh-CN" altLang="en-US" sz="2200" dirty="0">
                <a:solidFill>
                  <a:srgbClr val="FFFFFF"/>
                </a:solidFill>
                <a:latin typeface="+mn-lt"/>
                <a:ea typeface="+mn-ea"/>
                <a:cs typeface="+mn-ea"/>
                <a:sym typeface="+mn-lt"/>
              </a:rPr>
              <a:t>从长远角度，学会编程解决大量重复工作可以极大提高工作效率</a:t>
            </a:r>
          </a:p>
        </p:txBody>
      </p:sp>
    </p:spTree>
    <p:extLst>
      <p:ext uri="{BB962C8B-B14F-4D97-AF65-F5344CB8AC3E}">
        <p14:creationId xmlns:p14="http://schemas.microsoft.com/office/powerpoint/2010/main" val="20370219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文本框 12"/>
          <p:cNvSpPr txBox="1"/>
          <p:nvPr/>
        </p:nvSpPr>
        <p:spPr>
          <a:xfrm>
            <a:off x="1716242" y="2531112"/>
            <a:ext cx="7043545" cy="70788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3200">
                <a:solidFill>
                  <a:srgbClr val="FFFFFF"/>
                </a:solidFill>
                <a:latin typeface="Microsoft YaHei"/>
                <a:ea typeface="Microsoft YaHei"/>
                <a:cs typeface="Microsoft YaHei"/>
                <a:sym typeface="Microsoft YaHei"/>
              </a:defRPr>
            </a:lvl1pPr>
          </a:lstStyle>
          <a:p>
            <a:r>
              <a:rPr lang="zh-CN" altLang="en-US" sz="4000" dirty="0">
                <a:latin typeface="+mn-lt"/>
                <a:ea typeface="+mn-ea"/>
                <a:cs typeface="+mn-ea"/>
                <a:sym typeface="+mn-lt"/>
              </a:rPr>
              <a:t>数据分析的基本思想和基本功</a:t>
            </a:r>
          </a:p>
        </p:txBody>
      </p:sp>
      <p:sp>
        <p:nvSpPr>
          <p:cNvPr id="158" name="直接连接符 13"/>
          <p:cNvSpPr/>
          <p:nvPr/>
        </p:nvSpPr>
        <p:spPr>
          <a:xfrm>
            <a:off x="1716242" y="3429333"/>
            <a:ext cx="5205048" cy="1"/>
          </a:xfrm>
          <a:prstGeom prst="line">
            <a:avLst/>
          </a:prstGeom>
          <a:ln w="3175">
            <a:solidFill>
              <a:srgbClr val="FFFFFF"/>
            </a:solidFill>
            <a:miter/>
          </a:ln>
        </p:spPr>
        <p:txBody>
          <a:bodyPr lIns="45719" rIns="45719"/>
          <a:lstStyle/>
          <a:p>
            <a:endParaRPr>
              <a:latin typeface="+mn-lt"/>
              <a:ea typeface="+mn-ea"/>
              <a:cs typeface="+mn-ea"/>
              <a:sym typeface="+mn-lt"/>
            </a:endParaRPr>
          </a:p>
        </p:txBody>
      </p:sp>
      <p:sp>
        <p:nvSpPr>
          <p:cNvPr id="159" name="矩形 14"/>
          <p:cNvSpPr txBox="1"/>
          <p:nvPr/>
        </p:nvSpPr>
        <p:spPr>
          <a:xfrm>
            <a:off x="1716242" y="3619669"/>
            <a:ext cx="8771367"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D9D9D9"/>
                </a:solidFill>
                <a:latin typeface="Microsoft YaHei"/>
                <a:ea typeface="Microsoft YaHei"/>
                <a:cs typeface="Microsoft YaHei"/>
                <a:sym typeface="Microsoft YaHei"/>
              </a:defRPr>
            </a:lvl1pPr>
          </a:lstStyle>
          <a:p>
            <a:r>
              <a:rPr lang="zh-CN" altLang="en-US" sz="2400" dirty="0">
                <a:latin typeface="+mn-lt"/>
                <a:ea typeface="+mn-ea"/>
                <a:cs typeface="+mn-ea"/>
                <a:sym typeface="+mn-lt"/>
              </a:rPr>
              <a:t>真正的科研，从读懂同行的研究开始！</a:t>
            </a:r>
            <a:endParaRPr sz="2400" dirty="0">
              <a:latin typeface="+mn-lt"/>
              <a:ea typeface="+mn-ea"/>
              <a:cs typeface="+mn-ea"/>
              <a:sym typeface="+mn-lt"/>
            </a:endParaRPr>
          </a:p>
        </p:txBody>
      </p:sp>
    </p:spTree>
    <p:extLst>
      <p:ext uri="{BB962C8B-B14F-4D97-AF65-F5344CB8AC3E}">
        <p14:creationId xmlns:p14="http://schemas.microsoft.com/office/powerpoint/2010/main" val="1503461344"/>
      </p:ext>
    </p:extLst>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3B648A"/>
      </a:accent2>
      <a:accent3>
        <a:srgbClr val="D6C05C"/>
      </a:accent3>
      <a:accent4>
        <a:srgbClr val="8A8A8A"/>
      </a:accent4>
      <a:accent5>
        <a:srgbClr val="292929"/>
      </a:accent5>
      <a:accent6>
        <a:srgbClr val="D6D6D6"/>
      </a:accent6>
      <a:hlink>
        <a:srgbClr val="0000FF"/>
      </a:hlink>
      <a:folHlink>
        <a:srgbClr val="FF00FF"/>
      </a:folHlink>
    </a:clrScheme>
    <a:fontScheme name="2kdxwsyo">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3B648A"/>
      </a:accent2>
      <a:accent3>
        <a:srgbClr val="D6C05C"/>
      </a:accent3>
      <a:accent4>
        <a:srgbClr val="8A8A8A"/>
      </a:accent4>
      <a:accent5>
        <a:srgbClr val="292929"/>
      </a:accent5>
      <a:accent6>
        <a:srgbClr val="D6D6D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1020</TotalTime>
  <Words>3929</Words>
  <Application>Microsoft Office PowerPoint</Application>
  <PresentationFormat>宽屏</PresentationFormat>
  <Paragraphs>262</Paragraphs>
  <Slides>31</Slides>
  <Notes>23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31</vt:i4>
      </vt:variant>
    </vt:vector>
  </HeadingPairs>
  <TitlesOfParts>
    <vt:vector size="36" baseType="lpstr">
      <vt:lpstr>Arial</vt:lpstr>
      <vt:lpstr>Calibri</vt:lpstr>
      <vt:lpstr>Georgia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Yong-Xin Liu</dc:creator>
  <cp:lastModifiedBy>Liu Yong-Xin</cp:lastModifiedBy>
  <cp:revision>77</cp:revision>
  <dcterms:modified xsi:type="dcterms:W3CDTF">2019-07-14T02:25:49Z</dcterms:modified>
</cp:coreProperties>
</file>